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91"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5143500" type="screen16x9"/>
  <p:notesSz cx="6858000" cy="9144000"/>
  <p:embeddedFontLst>
    <p:embeddedFont>
      <p:font typeface="Lato" panose="020F0502020204030203" pitchFamily="34" charset="0"/>
      <p:regular r:id="rId37"/>
      <p:bold r:id="rId38"/>
      <p:italic r:id="rId39"/>
      <p:boldItalic r:id="rId40"/>
    </p:embeddedFont>
    <p:embeddedFont>
      <p:font typeface="Raleway"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8EFA8D-75A2-4D86-84BB-03D29A790D40}">
  <a:tblStyle styleId="{F18EFA8D-75A2-4D86-84BB-03D29A790D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07b38443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07b38443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07b384433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07b384433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07b38443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07b384433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07b384433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07b384433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07b384433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07b384433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07b384433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07b384433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07b384433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07b384433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07e7a83a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07e7a83a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07e7a83a9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07e7a83a9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895033b90a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895033b90a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7dd13f56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07dd13f56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679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895033b90a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895033b90a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895033b90a_4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895033b90a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895033b90a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895033b90a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895033b90a_4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895033b90a_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07e7a83a9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07e7a83a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07e7a83a9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07e7a83a9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07e7a83a9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07e7a83a9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07e7a83a9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07e7a83a9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7e7a83a9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07e7a83a9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07e7a83a9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07e7a83a9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b7f6ce56263e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eb7f6ce56263e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07dd13f5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07dd13f5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7dd13f56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07dd13f56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895033b90a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895033b90a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7dd13f56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07dd13f56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01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7dd13f56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07dd13f56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77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07c869089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07c869089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7c869089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7c869089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07c869089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07c869089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895033b90a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895033b90a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07c8690898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07c8690898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07c8690898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07c8690898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lnSpcReduction="10000"/>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83394" y="1928812"/>
            <a:ext cx="8716800" cy="10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chemeClr val="bg2"/>
                </a:solidFill>
                <a:latin typeface="Times New Roman" panose="02020603050405020304" pitchFamily="18" charset="0"/>
                <a:cs typeface="Times New Roman" panose="02020603050405020304" pitchFamily="18" charset="0"/>
              </a:rPr>
              <a:t>Oncology Center Services and Prediction Techniques </a:t>
            </a:r>
            <a:endParaRPr sz="2200" dirty="0">
              <a:solidFill>
                <a:schemeClr val="bg2"/>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SzPts val="990"/>
              <a:buNone/>
            </a:pPr>
            <a:r>
              <a:rPr lang="en" sz="2200" dirty="0">
                <a:solidFill>
                  <a:schemeClr val="bg2"/>
                </a:solidFill>
                <a:latin typeface="Times New Roman" panose="02020603050405020304" pitchFamily="18" charset="0"/>
                <a:cs typeface="Times New Roman" panose="02020603050405020304" pitchFamily="18" charset="0"/>
              </a:rPr>
              <a:t>to Assist in Making Right Decision.</a:t>
            </a:r>
            <a:endParaRPr sz="2200" dirty="0">
              <a:solidFill>
                <a:schemeClr val="bg2"/>
              </a:solidFill>
              <a:latin typeface="Times New Roman" panose="02020603050405020304" pitchFamily="18" charset="0"/>
              <a:cs typeface="Times New Roman" panose="02020603050405020304" pitchFamily="18" charset="0"/>
            </a:endParaRPr>
          </a:p>
        </p:txBody>
      </p:sp>
      <p:sp>
        <p:nvSpPr>
          <p:cNvPr id="87" name="Google Shape;87;p13"/>
          <p:cNvSpPr txBox="1">
            <a:spLocks noGrp="1"/>
          </p:cNvSpPr>
          <p:nvPr>
            <p:ph type="subTitle" idx="1"/>
          </p:nvPr>
        </p:nvSpPr>
        <p:spPr>
          <a:xfrm>
            <a:off x="1034612" y="3214688"/>
            <a:ext cx="7074775" cy="1187756"/>
          </a:xfrm>
          <a:prstGeom prst="rect">
            <a:avLst/>
          </a:prstGeom>
        </p:spPr>
        <p:txBody>
          <a:bodyPr spcFirstLastPara="1" wrap="square" lIns="91425" tIns="91425" rIns="91425" bIns="91425" anchor="t" anchorCtr="0">
            <a:noAutofit/>
          </a:bodyPr>
          <a:lstStyle/>
          <a:p>
            <a:pPr marL="1625600" lvl="0" indent="-266700" algn="ctr" rtl="0">
              <a:lnSpc>
                <a:spcPct val="80000"/>
              </a:lnSpc>
              <a:spcBef>
                <a:spcPts val="1200"/>
              </a:spcBef>
              <a:spcAft>
                <a:spcPts val="0"/>
              </a:spcAft>
              <a:buNone/>
            </a:pPr>
            <a:endParaRPr sz="1200" dirty="0">
              <a:solidFill>
                <a:srgbClr val="000000"/>
              </a:solidFill>
              <a:latin typeface="Arial"/>
              <a:ea typeface="Arial"/>
              <a:cs typeface="Arial"/>
              <a:sym typeface="Arial"/>
            </a:endParaRPr>
          </a:p>
          <a:p>
            <a:pPr marL="0" lvl="0" indent="0" algn="ctr" rtl="0">
              <a:lnSpc>
                <a:spcPct val="80000"/>
              </a:lnSpc>
              <a:spcBef>
                <a:spcPts val="1200"/>
              </a:spcBef>
              <a:spcAft>
                <a:spcPts val="0"/>
              </a:spcAft>
              <a:buNone/>
            </a:pPr>
            <a:r>
              <a:rPr lang="en" sz="1200" b="1" i="1" dirty="0">
                <a:solidFill>
                  <a:srgbClr val="0070C0"/>
                </a:solidFill>
                <a:latin typeface="Arial"/>
                <a:ea typeface="Arial"/>
                <a:cs typeface="Arial"/>
                <a:sym typeface="Arial"/>
              </a:rPr>
              <a:t>Under Supervision of</a:t>
            </a:r>
            <a:endParaRPr sz="1200" b="1" i="1" dirty="0">
              <a:solidFill>
                <a:srgbClr val="0070C0"/>
              </a:solidFill>
              <a:latin typeface="Arial"/>
              <a:ea typeface="Arial"/>
              <a:cs typeface="Arial"/>
              <a:sym typeface="Arial"/>
            </a:endParaRPr>
          </a:p>
          <a:p>
            <a:pPr marL="0" lvl="0" indent="0" algn="ctr" rtl="0">
              <a:lnSpc>
                <a:spcPct val="80000"/>
              </a:lnSpc>
              <a:spcBef>
                <a:spcPts val="1200"/>
              </a:spcBef>
              <a:spcAft>
                <a:spcPts val="0"/>
              </a:spcAft>
              <a:buNone/>
            </a:pPr>
            <a:r>
              <a:rPr lang="en" sz="1200" b="1" dirty="0">
                <a:solidFill>
                  <a:srgbClr val="000000"/>
                </a:solidFill>
                <a:latin typeface="Arial"/>
                <a:ea typeface="Arial"/>
                <a:cs typeface="Arial"/>
                <a:sym typeface="Arial"/>
              </a:rPr>
              <a:t>Prof. Dr.Elsayed Badr</a:t>
            </a:r>
            <a:endParaRPr sz="1200" b="1" dirty="0">
              <a:solidFill>
                <a:srgbClr val="000000"/>
              </a:solidFill>
              <a:latin typeface="Arial"/>
              <a:ea typeface="Arial"/>
              <a:cs typeface="Arial"/>
              <a:sym typeface="Arial"/>
            </a:endParaRPr>
          </a:p>
          <a:p>
            <a:pPr marL="0" lvl="0" indent="0" algn="l" rtl="0">
              <a:spcBef>
                <a:spcPts val="120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ctrTitle"/>
          </p:nvPr>
        </p:nvSpPr>
        <p:spPr>
          <a:xfrm>
            <a:off x="729450" y="1322450"/>
            <a:ext cx="7688100" cy="65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900">
                <a:solidFill>
                  <a:srgbClr val="000000"/>
                </a:solidFill>
                <a:latin typeface="Arial"/>
                <a:ea typeface="Arial"/>
                <a:cs typeface="Arial"/>
                <a:sym typeface="Arial"/>
              </a:rPr>
              <a:t>Dataset:</a:t>
            </a:r>
            <a:endParaRPr/>
          </a:p>
        </p:txBody>
      </p:sp>
      <p:sp>
        <p:nvSpPr>
          <p:cNvPr id="143" name="Google Shape;143;p21"/>
          <p:cNvSpPr txBox="1">
            <a:spLocks noGrp="1"/>
          </p:cNvSpPr>
          <p:nvPr>
            <p:ph type="subTitle" idx="1"/>
          </p:nvPr>
        </p:nvSpPr>
        <p:spPr>
          <a:xfrm>
            <a:off x="729625" y="2138425"/>
            <a:ext cx="7688100" cy="15756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r>
              <a:rPr lang="en" sz="1500" dirty="0">
                <a:solidFill>
                  <a:schemeClr val="bg2"/>
                </a:solidFill>
                <a:latin typeface="Times New Roman" panose="02020603050405020304" pitchFamily="18" charset="0"/>
                <a:cs typeface="Times New Roman" panose="02020603050405020304" pitchFamily="18" charset="0"/>
              </a:rPr>
              <a:t>We have integrated three public databases in our study: GDSC and CCLE</a:t>
            </a:r>
            <a:endParaRPr sz="1500" dirty="0">
              <a:solidFill>
                <a:schemeClr val="bg2"/>
              </a:solidFill>
              <a:latin typeface="Times New Roman" panose="02020603050405020304" pitchFamily="18" charset="0"/>
              <a:cs typeface="Times New Roman" panose="02020603050405020304" pitchFamily="18" charset="0"/>
            </a:endParaRPr>
          </a:p>
          <a:p>
            <a:pPr marL="0" lvl="0" indent="0" algn="l" rtl="0">
              <a:lnSpc>
                <a:spcPct val="115000"/>
              </a:lnSpc>
              <a:spcBef>
                <a:spcPts val="1200"/>
              </a:spcBef>
              <a:spcAft>
                <a:spcPts val="0"/>
              </a:spcAft>
              <a:buNone/>
            </a:pPr>
            <a:r>
              <a:rPr lang="en" sz="1500" dirty="0">
                <a:solidFill>
                  <a:schemeClr val="bg2"/>
                </a:solidFill>
                <a:latin typeface="Times New Roman" panose="02020603050405020304" pitchFamily="18" charset="0"/>
                <a:cs typeface="Times New Roman" panose="02020603050405020304" pitchFamily="18" charset="0"/>
              </a:rPr>
              <a:t>In our study, we operate on 256 genes and 238 drugs</a:t>
            </a:r>
            <a:endParaRPr sz="1500" dirty="0">
              <a:solidFill>
                <a:schemeClr val="bg2"/>
              </a:solidFill>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endParaRPr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ctrTitle"/>
          </p:nvPr>
        </p:nvSpPr>
        <p:spPr>
          <a:xfrm>
            <a:off x="729450" y="1322450"/>
            <a:ext cx="7688100" cy="6021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sz="2900">
                <a:solidFill>
                  <a:srgbClr val="000000"/>
                </a:solidFill>
                <a:latin typeface="Arial"/>
                <a:ea typeface="Arial"/>
                <a:cs typeface="Arial"/>
                <a:sym typeface="Arial"/>
              </a:rPr>
              <a:t>GDSC database provide us:</a:t>
            </a:r>
            <a:endParaRPr sz="1600" b="0">
              <a:solidFill>
                <a:schemeClr val="accent1"/>
              </a:solidFill>
              <a:latin typeface="Lato"/>
              <a:ea typeface="Lato"/>
              <a:cs typeface="Lato"/>
              <a:sym typeface="Lato"/>
            </a:endParaRPr>
          </a:p>
          <a:p>
            <a:pPr marL="0" lvl="0" indent="0" algn="l" rtl="0">
              <a:spcBef>
                <a:spcPts val="1200"/>
              </a:spcBef>
              <a:spcAft>
                <a:spcPts val="0"/>
              </a:spcAft>
              <a:buNone/>
            </a:pPr>
            <a:endParaRPr/>
          </a:p>
        </p:txBody>
      </p:sp>
      <p:sp>
        <p:nvSpPr>
          <p:cNvPr id="149" name="Google Shape;149;p22"/>
          <p:cNvSpPr txBox="1">
            <a:spLocks noGrp="1"/>
          </p:cNvSpPr>
          <p:nvPr>
            <p:ph type="subTitle" idx="1"/>
          </p:nvPr>
        </p:nvSpPr>
        <p:spPr>
          <a:xfrm>
            <a:off x="727950" y="1989825"/>
            <a:ext cx="7688100" cy="24408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400" dirty="0">
                <a:solidFill>
                  <a:schemeClr val="bg2"/>
                </a:solidFill>
                <a:latin typeface="Times New Roman" panose="02020603050405020304" pitchFamily="18" charset="0"/>
                <a:cs typeface="Times New Roman" panose="02020603050405020304" pitchFamily="18" charset="0"/>
              </a:rPr>
              <a:t>-IC50 values for large-scale drug screening data, of which each IC50 value corresponds to a pair of cancer cell line and drug interaction.</a:t>
            </a:r>
            <a:endParaRPr sz="1400" dirty="0">
              <a:solidFill>
                <a:schemeClr val="bg2"/>
              </a:solidFill>
              <a:latin typeface="Times New Roman" panose="02020603050405020304" pitchFamily="18" charset="0"/>
              <a:cs typeface="Times New Roman" panose="02020603050405020304" pitchFamily="18" charset="0"/>
            </a:endParaRPr>
          </a:p>
          <a:p>
            <a:pPr marL="0" lvl="0" indent="0" algn="l" rtl="0">
              <a:lnSpc>
                <a:spcPct val="150000"/>
              </a:lnSpc>
              <a:spcBef>
                <a:spcPts val="1200"/>
              </a:spcBef>
              <a:spcAft>
                <a:spcPts val="0"/>
              </a:spcAft>
              <a:buNone/>
            </a:pPr>
            <a:r>
              <a:rPr lang="en" sz="1400" dirty="0">
                <a:solidFill>
                  <a:schemeClr val="bg2"/>
                </a:solidFill>
                <a:latin typeface="Times New Roman" panose="02020603050405020304" pitchFamily="18" charset="0"/>
                <a:cs typeface="Times New Roman" panose="02020603050405020304" pitchFamily="18" charset="0"/>
              </a:rPr>
              <a:t>-Half-maximal inhibitory concentration (IC50): is the most widely used and informative measure of a drug's efficacy. It indicates how much drug is needed to inhibit a biological process by half, </a:t>
            </a:r>
          </a:p>
          <a:p>
            <a:pPr marL="0" lvl="0" indent="0" algn="l" rtl="0">
              <a:lnSpc>
                <a:spcPct val="150000"/>
              </a:lnSpc>
              <a:spcBef>
                <a:spcPts val="1200"/>
              </a:spcBef>
              <a:spcAft>
                <a:spcPts val="0"/>
              </a:spcAft>
              <a:buNone/>
            </a:pPr>
            <a:r>
              <a:rPr lang="en" sz="1400" dirty="0">
                <a:solidFill>
                  <a:schemeClr val="bg2"/>
                </a:solidFill>
                <a:latin typeface="Times New Roman" panose="02020603050405020304" pitchFamily="18" charset="0"/>
                <a:cs typeface="Times New Roman" panose="02020603050405020304" pitchFamily="18" charset="0"/>
              </a:rPr>
              <a:t>- when IC50 value is small, it is evidence that the effectiveness of the drug is high.</a:t>
            </a:r>
            <a:endParaRPr sz="1400" dirty="0">
              <a:solidFill>
                <a:schemeClr val="bg2"/>
              </a:solidFill>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ctrTitle"/>
          </p:nvPr>
        </p:nvSpPr>
        <p:spPr>
          <a:xfrm>
            <a:off x="729450" y="1322450"/>
            <a:ext cx="7688100" cy="7545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1200"/>
              </a:spcAft>
              <a:buNone/>
            </a:pPr>
            <a:r>
              <a:rPr lang="en" sz="2900">
                <a:solidFill>
                  <a:srgbClr val="000000"/>
                </a:solidFill>
                <a:latin typeface="Arial"/>
                <a:ea typeface="Arial"/>
                <a:cs typeface="Arial"/>
                <a:sym typeface="Arial"/>
              </a:rPr>
              <a:t>CCLE database provide us:</a:t>
            </a:r>
            <a:endParaRPr/>
          </a:p>
        </p:txBody>
      </p:sp>
      <p:sp>
        <p:nvSpPr>
          <p:cNvPr id="155" name="Google Shape;155;p23"/>
          <p:cNvSpPr txBox="1">
            <a:spLocks noGrp="1"/>
          </p:cNvSpPr>
          <p:nvPr>
            <p:ph type="subTitle" idx="1"/>
          </p:nvPr>
        </p:nvSpPr>
        <p:spPr>
          <a:xfrm>
            <a:off x="729625" y="1880875"/>
            <a:ext cx="7688100" cy="3192900"/>
          </a:xfrm>
          <a:prstGeom prst="rect">
            <a:avLst/>
          </a:prstGeom>
        </p:spPr>
        <p:txBody>
          <a:bodyPr spcFirstLastPara="1" wrap="square" lIns="91425" tIns="91425" rIns="91425" bIns="91425" anchor="t" anchorCtr="0">
            <a:normAutofit/>
          </a:bodyPr>
          <a:lstStyle/>
          <a:p>
            <a:pPr marL="0" lvl="0" indent="0" algn="l" rtl="0">
              <a:lnSpc>
                <a:spcPct val="150000"/>
              </a:lnSpc>
              <a:spcBef>
                <a:spcPts val="1200"/>
              </a:spcBef>
              <a:spcAft>
                <a:spcPts val="0"/>
              </a:spcAft>
              <a:buNone/>
            </a:pPr>
            <a:r>
              <a:rPr lang="en" dirty="0">
                <a:solidFill>
                  <a:srgbClr val="000000"/>
                </a:solidFill>
                <a:latin typeface="Arial"/>
                <a:ea typeface="Arial"/>
                <a:cs typeface="Arial"/>
                <a:sym typeface="Arial"/>
              </a:rPr>
              <a:t>Genomic, transcriptomic and epigenomic data of more than a thousand cancer cell lines. For the three data omics, we focused on gene mutation data, gene expression data, and DNA methylation data.</a:t>
            </a:r>
            <a:endParaRPr dirty="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500" dirty="0">
                <a:solidFill>
                  <a:srgbClr val="000000"/>
                </a:solidFill>
                <a:latin typeface="Arial"/>
                <a:ea typeface="Arial"/>
                <a:cs typeface="Arial"/>
                <a:sym typeface="Arial"/>
              </a:rPr>
              <a:t>1. Genomic expression</a:t>
            </a:r>
            <a:endParaRPr sz="1500" dirty="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500" dirty="0">
                <a:solidFill>
                  <a:srgbClr val="000000"/>
                </a:solidFill>
                <a:latin typeface="Arial"/>
                <a:ea typeface="Arial"/>
                <a:cs typeface="Arial"/>
                <a:sym typeface="Arial"/>
              </a:rPr>
              <a:t>2.Genomic mutation</a:t>
            </a:r>
            <a:endParaRPr sz="1500" dirty="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500" dirty="0">
                <a:solidFill>
                  <a:srgbClr val="000000"/>
                </a:solidFill>
                <a:latin typeface="Arial"/>
                <a:ea typeface="Arial"/>
                <a:cs typeface="Arial"/>
                <a:sym typeface="Arial"/>
              </a:rPr>
              <a:t>3.Genomic methylation</a:t>
            </a:r>
            <a:endParaRPr sz="1500" dirty="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ctrTitle"/>
          </p:nvPr>
        </p:nvSpPr>
        <p:spPr>
          <a:xfrm>
            <a:off x="550069" y="1322450"/>
            <a:ext cx="4412981" cy="3109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400" dirty="0">
                <a:solidFill>
                  <a:srgbClr val="000000"/>
                </a:solidFill>
                <a:latin typeface="Arial"/>
                <a:ea typeface="Arial"/>
                <a:cs typeface="Arial"/>
                <a:sym typeface="Arial"/>
              </a:rPr>
              <a:t>1.   Genomic expression</a:t>
            </a:r>
            <a:endParaRPr sz="1400" dirty="0">
              <a:solidFill>
                <a:srgbClr val="000000"/>
              </a:solidFill>
              <a:latin typeface="Arial"/>
              <a:ea typeface="Arial"/>
              <a:cs typeface="Arial"/>
              <a:sym typeface="Arial"/>
            </a:endParaRPr>
          </a:p>
          <a:p>
            <a:pPr marR="0" lvl="0" rtl="0">
              <a:lnSpc>
                <a:spcPct val="150000"/>
              </a:lnSpc>
              <a:spcBef>
                <a:spcPts val="0"/>
              </a:spcBef>
              <a:spcAft>
                <a:spcPts val="800"/>
              </a:spcAft>
            </a:pPr>
            <a:r>
              <a:rPr lang="en-US" sz="1800" b="0" dirty="0">
                <a:effectLst/>
                <a:latin typeface="Times New Roman" panose="02020603050405020304" pitchFamily="18" charset="0"/>
                <a:ea typeface="Times New Roman" panose="02020603050405020304" pitchFamily="18" charset="0"/>
              </a:rPr>
              <a:t>is that process of turning on a specific gene to</a:t>
            </a:r>
            <a:br>
              <a:rPr lang="en-US" sz="1800" b="0" dirty="0">
                <a:effectLst/>
                <a:latin typeface="Times New Roman" panose="02020603050405020304" pitchFamily="18" charset="0"/>
                <a:ea typeface="Times New Roman" panose="02020603050405020304" pitchFamily="18" charset="0"/>
              </a:rPr>
            </a:br>
            <a:r>
              <a:rPr lang="en-US" sz="1800" b="0" dirty="0">
                <a:effectLst/>
                <a:latin typeface="Times New Roman" panose="02020603050405020304" pitchFamily="18" charset="0"/>
                <a:ea typeface="Times New Roman" panose="02020603050405020304" pitchFamily="18" charset="0"/>
              </a:rPr>
              <a:t>st</a:t>
            </a:r>
            <a:r>
              <a:rPr lang="en-US" sz="1800" b="0" dirty="0">
                <a:latin typeface="Times New Roman" panose="02020603050405020304" pitchFamily="18" charset="0"/>
                <a:ea typeface="Times New Roman" panose="02020603050405020304" pitchFamily="18" charset="0"/>
              </a:rPr>
              <a:t>art </a:t>
            </a:r>
            <a:r>
              <a:rPr lang="en-US" sz="1800" b="0" dirty="0">
                <a:effectLst/>
                <a:latin typeface="Times New Roman" panose="02020603050405020304" pitchFamily="18" charset="0"/>
                <a:ea typeface="Times New Roman" panose="02020603050405020304" pitchFamily="18" charset="0"/>
              </a:rPr>
              <a:t>making messenger RNA. </a:t>
            </a:r>
            <a:br>
              <a:rPr lang="en-US" sz="1800" dirty="0">
                <a:effectLst/>
                <a:latin typeface="Times New Roman" panose="02020603050405020304" pitchFamily="18" charset="0"/>
                <a:ea typeface="Times New Roman" panose="02020603050405020304" pitchFamily="18" charset="0"/>
              </a:rPr>
            </a:br>
            <a:r>
              <a:rPr lang="en" sz="1400" b="0" dirty="0">
                <a:solidFill>
                  <a:srgbClr val="000000"/>
                </a:solidFill>
                <a:latin typeface="Arial"/>
                <a:ea typeface="Arial"/>
                <a:cs typeface="Arial"/>
                <a:sym typeface="Arial"/>
              </a:rPr>
              <a:t> </a:t>
            </a:r>
            <a:endParaRPr sz="1400" b="0" dirty="0">
              <a:solidFill>
                <a:srgbClr val="000000"/>
              </a:solidFill>
              <a:latin typeface="Arial"/>
              <a:ea typeface="Arial"/>
              <a:cs typeface="Arial"/>
              <a:sym typeface="Arial"/>
            </a:endParaRPr>
          </a:p>
          <a:p>
            <a:pPr marL="0" lvl="0" indent="0" algn="l" rtl="0">
              <a:spcBef>
                <a:spcPts val="1200"/>
              </a:spcBef>
              <a:spcAft>
                <a:spcPts val="0"/>
              </a:spcAft>
              <a:buNone/>
            </a:pPr>
            <a:endParaRPr sz="1400" dirty="0"/>
          </a:p>
        </p:txBody>
      </p:sp>
      <p:pic>
        <p:nvPicPr>
          <p:cNvPr id="167" name="Google Shape;167;p25"/>
          <p:cNvPicPr preferRelativeResize="0"/>
          <p:nvPr/>
        </p:nvPicPr>
        <p:blipFill>
          <a:blip r:embed="rId3">
            <a:alphaModFix/>
          </a:blip>
          <a:stretch>
            <a:fillRect/>
          </a:stretch>
        </p:blipFill>
        <p:spPr>
          <a:xfrm>
            <a:off x="5056200" y="1273225"/>
            <a:ext cx="3998974" cy="2597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ctrTitle"/>
          </p:nvPr>
        </p:nvSpPr>
        <p:spPr>
          <a:xfrm>
            <a:off x="385763" y="1322449"/>
            <a:ext cx="3171825" cy="31066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2. Genomic mutation:</a:t>
            </a:r>
          </a:p>
          <a:p>
            <a:pPr marL="0" lvl="0" indent="0" algn="l" rtl="0">
              <a:lnSpc>
                <a:spcPct val="150000"/>
              </a:lnSpc>
              <a:spcBef>
                <a:spcPts val="0"/>
              </a:spcBef>
              <a:spcAft>
                <a:spcPts val="0"/>
              </a:spcAft>
              <a:buNone/>
            </a:pPr>
            <a:r>
              <a:rPr lang="en-US" sz="1800" b="0" dirty="0">
                <a:latin typeface="Times New Roman" panose="02020603050405020304" pitchFamily="18" charset="0"/>
                <a:cs typeface="Times New Roman" panose="02020603050405020304" pitchFamily="18" charset="0"/>
              </a:rPr>
              <a:t>are changes to your DNA sequence that happen during cell division.</a:t>
            </a:r>
            <a:endParaRPr lang="en-US" sz="1800" b="0" dirty="0"/>
          </a:p>
        </p:txBody>
      </p:sp>
      <p:pic>
        <p:nvPicPr>
          <p:cNvPr id="173" name="Google Shape;173;p26"/>
          <p:cNvPicPr preferRelativeResize="0"/>
          <p:nvPr/>
        </p:nvPicPr>
        <p:blipFill>
          <a:blip r:embed="rId3">
            <a:alphaModFix/>
          </a:blip>
          <a:stretch>
            <a:fillRect/>
          </a:stretch>
        </p:blipFill>
        <p:spPr>
          <a:xfrm>
            <a:off x="3979730" y="1434278"/>
            <a:ext cx="4434820" cy="27948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ctrTitle"/>
          </p:nvPr>
        </p:nvSpPr>
        <p:spPr>
          <a:xfrm>
            <a:off x="357189" y="1322449"/>
            <a:ext cx="3407568" cy="388534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dirty="0">
                <a:latin typeface="Times New Roman" panose="02020603050405020304" pitchFamily="18" charset="0"/>
                <a:cs typeface="Times New Roman" panose="02020603050405020304" pitchFamily="18" charset="0"/>
              </a:rPr>
              <a:t>3. Genomic methylation</a:t>
            </a:r>
            <a:endParaRPr sz="1800" dirty="0">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r>
              <a:rPr lang="en" sz="1800" b="0" dirty="0">
                <a:latin typeface="Times New Roman" panose="02020603050405020304" pitchFamily="18" charset="0"/>
                <a:cs typeface="Times New Roman" panose="02020603050405020304" pitchFamily="18" charset="0"/>
              </a:rPr>
              <a:t>a biological process by which methyl groups are added to the DNA molecule. </a:t>
            </a:r>
            <a:br>
              <a:rPr lang="en" sz="1800" b="0" dirty="0">
                <a:latin typeface="Times New Roman" panose="02020603050405020304" pitchFamily="18" charset="0"/>
                <a:cs typeface="Times New Roman" panose="02020603050405020304" pitchFamily="18" charset="0"/>
              </a:rPr>
            </a:br>
            <a:r>
              <a:rPr lang="en" sz="1800" b="0" dirty="0">
                <a:latin typeface="Times New Roman" panose="02020603050405020304" pitchFamily="18" charset="0"/>
                <a:cs typeface="Times New Roman" panose="02020603050405020304" pitchFamily="18" charset="0"/>
              </a:rPr>
              <a:t>- changes in methylation pattern of genes can affect a person’s risk of developing disease such as canser.</a:t>
            </a:r>
            <a:endParaRPr sz="1800" b="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400" b="0" dirty="0"/>
          </a:p>
        </p:txBody>
      </p:sp>
      <p:pic>
        <p:nvPicPr>
          <p:cNvPr id="179" name="Google Shape;179;p27"/>
          <p:cNvPicPr preferRelativeResize="0"/>
          <p:nvPr/>
        </p:nvPicPr>
        <p:blipFill>
          <a:blip r:embed="rId3">
            <a:alphaModFix/>
          </a:blip>
          <a:stretch>
            <a:fillRect/>
          </a:stretch>
        </p:blipFill>
        <p:spPr>
          <a:xfrm>
            <a:off x="3764757" y="1916118"/>
            <a:ext cx="5209875" cy="224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ctrTitle"/>
          </p:nvPr>
        </p:nvSpPr>
        <p:spPr>
          <a:xfrm>
            <a:off x="729450" y="1322450"/>
            <a:ext cx="7688100" cy="67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How can get gene expression, mutation, and methylation? </a:t>
            </a:r>
            <a:endParaRPr sz="2000"/>
          </a:p>
        </p:txBody>
      </p:sp>
      <p:sp>
        <p:nvSpPr>
          <p:cNvPr id="185" name="Google Shape;185;p28"/>
          <p:cNvSpPr txBox="1">
            <a:spLocks noGrp="1"/>
          </p:cNvSpPr>
          <p:nvPr>
            <p:ph type="subTitle" idx="1"/>
          </p:nvPr>
        </p:nvSpPr>
        <p:spPr>
          <a:xfrm>
            <a:off x="727950" y="1880850"/>
            <a:ext cx="7688100" cy="86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By using microarray: It’s a collection of microscopic DNA spots attached to a solid surface.</a:t>
            </a:r>
            <a:endParaRPr/>
          </a:p>
          <a:p>
            <a:pPr marL="0" lvl="0" indent="0" algn="l" rtl="0">
              <a:spcBef>
                <a:spcPts val="0"/>
              </a:spcBef>
              <a:spcAft>
                <a:spcPts val="0"/>
              </a:spcAft>
              <a:buNone/>
            </a:pPr>
            <a:endParaRPr/>
          </a:p>
        </p:txBody>
      </p:sp>
      <p:pic>
        <p:nvPicPr>
          <p:cNvPr id="186" name="Google Shape;186;p28"/>
          <p:cNvPicPr preferRelativeResize="0"/>
          <p:nvPr/>
        </p:nvPicPr>
        <p:blipFill>
          <a:blip r:embed="rId3">
            <a:alphaModFix/>
          </a:blip>
          <a:stretch>
            <a:fillRect/>
          </a:stretch>
        </p:blipFill>
        <p:spPr>
          <a:xfrm>
            <a:off x="1952700" y="2371250"/>
            <a:ext cx="5241576" cy="2726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0"/>
        <p:cNvGrpSpPr/>
        <p:nvPr/>
      </p:nvGrpSpPr>
      <p:grpSpPr>
        <a:xfrm>
          <a:off x="0" y="0"/>
          <a:ext cx="0" cy="0"/>
          <a:chOff x="0" y="0"/>
          <a:chExt cx="0" cy="0"/>
        </a:xfrm>
      </p:grpSpPr>
      <p:sp>
        <p:nvSpPr>
          <p:cNvPr id="191" name="Google Shape;191;p29"/>
          <p:cNvSpPr txBox="1"/>
          <p:nvPr/>
        </p:nvSpPr>
        <p:spPr>
          <a:xfrm>
            <a:off x="2559700" y="287325"/>
            <a:ext cx="3506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t>                  Model</a:t>
            </a:r>
            <a:endParaRPr>
              <a:latin typeface="Lato"/>
              <a:ea typeface="Lato"/>
              <a:cs typeface="Lato"/>
              <a:sym typeface="Lato"/>
            </a:endParaRPr>
          </a:p>
        </p:txBody>
      </p:sp>
      <p:sp>
        <p:nvSpPr>
          <p:cNvPr id="192" name="Google Shape;192;p29"/>
          <p:cNvSpPr txBox="1"/>
          <p:nvPr/>
        </p:nvSpPr>
        <p:spPr>
          <a:xfrm>
            <a:off x="198900" y="829800"/>
            <a:ext cx="8840400" cy="101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a:t>➢</a:t>
            </a:r>
            <a:r>
              <a:rPr lang="en" sz="700">
                <a:latin typeface="Times New Roman"/>
                <a:ea typeface="Times New Roman"/>
                <a:cs typeface="Times New Roman"/>
                <a:sym typeface="Times New Roman"/>
              </a:rPr>
              <a:t>    </a:t>
            </a:r>
            <a:r>
              <a:rPr lang="en" sz="1300"/>
              <a:t>The goal of the model is to determine if the drug is effective for the cancer patient or not depends on cancer cell profiles (genomic mutation, gene expression and DNA methylation data).</a:t>
            </a:r>
            <a:endParaRPr sz="1300"/>
          </a:p>
          <a:p>
            <a:pPr marL="0" lvl="0" indent="0" algn="l" rtl="0">
              <a:spcBef>
                <a:spcPts val="1200"/>
              </a:spcBef>
              <a:spcAft>
                <a:spcPts val="0"/>
              </a:spcAft>
              <a:buNone/>
            </a:pPr>
            <a:endParaRPr>
              <a:latin typeface="Lato"/>
              <a:ea typeface="Lato"/>
              <a:cs typeface="Lato"/>
              <a:sym typeface="Lato"/>
            </a:endParaRPr>
          </a:p>
        </p:txBody>
      </p:sp>
      <p:pic>
        <p:nvPicPr>
          <p:cNvPr id="193" name="Google Shape;193;p29"/>
          <p:cNvPicPr preferRelativeResize="0"/>
          <p:nvPr/>
        </p:nvPicPr>
        <p:blipFill>
          <a:blip r:embed="rId3">
            <a:alphaModFix/>
          </a:blip>
          <a:stretch>
            <a:fillRect/>
          </a:stretch>
        </p:blipFill>
        <p:spPr>
          <a:xfrm>
            <a:off x="590698" y="1494225"/>
            <a:ext cx="7810025" cy="2994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7"/>
        <p:cNvGrpSpPr/>
        <p:nvPr/>
      </p:nvGrpSpPr>
      <p:grpSpPr>
        <a:xfrm>
          <a:off x="0" y="0"/>
          <a:ext cx="0" cy="0"/>
          <a:chOff x="0" y="0"/>
          <a:chExt cx="0" cy="0"/>
        </a:xfrm>
      </p:grpSpPr>
      <p:sp>
        <p:nvSpPr>
          <p:cNvPr id="198" name="Google Shape;198;p30"/>
          <p:cNvSpPr txBox="1"/>
          <p:nvPr/>
        </p:nvSpPr>
        <p:spPr>
          <a:xfrm>
            <a:off x="128600" y="267225"/>
            <a:ext cx="8589300" cy="1097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700">
                <a:latin typeface="Times New Roman"/>
                <a:ea typeface="Times New Roman"/>
                <a:cs typeface="Times New Roman"/>
                <a:sym typeface="Times New Roman"/>
              </a:rPr>
              <a:t> </a:t>
            </a:r>
            <a:endParaRPr sz="7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500"/>
              <a:t>Drug is represented as a graph based on the chemical structure before by the GCN</a:t>
            </a:r>
            <a:r>
              <a:rPr lang="en" sz="1300"/>
              <a:t>.</a:t>
            </a:r>
            <a:endParaRPr sz="1300"/>
          </a:p>
          <a:p>
            <a:pPr marL="0" lvl="0" indent="0" algn="l" rtl="0">
              <a:spcBef>
                <a:spcPts val="1200"/>
              </a:spcBef>
              <a:spcAft>
                <a:spcPts val="0"/>
              </a:spcAft>
              <a:buNone/>
            </a:pPr>
            <a:endParaRPr>
              <a:latin typeface="Lato"/>
              <a:ea typeface="Lato"/>
              <a:cs typeface="Lato"/>
              <a:sym typeface="Lato"/>
            </a:endParaRPr>
          </a:p>
        </p:txBody>
      </p:sp>
      <p:sp>
        <p:nvSpPr>
          <p:cNvPr id="199" name="Google Shape;199;p30"/>
          <p:cNvSpPr txBox="1"/>
          <p:nvPr/>
        </p:nvSpPr>
        <p:spPr>
          <a:xfrm>
            <a:off x="289350" y="2678225"/>
            <a:ext cx="847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200" name="Google Shape;200;p30"/>
          <p:cNvPicPr preferRelativeResize="0"/>
          <p:nvPr/>
        </p:nvPicPr>
        <p:blipFill>
          <a:blip r:embed="rId3">
            <a:alphaModFix/>
          </a:blip>
          <a:stretch>
            <a:fillRect/>
          </a:stretch>
        </p:blipFill>
        <p:spPr>
          <a:xfrm>
            <a:off x="304800" y="1191450"/>
            <a:ext cx="8846724" cy="3799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4"/>
        <p:cNvGrpSpPr/>
        <p:nvPr/>
      </p:nvGrpSpPr>
      <p:grpSpPr>
        <a:xfrm>
          <a:off x="0" y="0"/>
          <a:ext cx="0" cy="0"/>
          <a:chOff x="0" y="0"/>
          <a:chExt cx="0" cy="0"/>
        </a:xfrm>
      </p:grpSpPr>
      <p:sp>
        <p:nvSpPr>
          <p:cNvPr id="205" name="Google Shape;205;p31"/>
          <p:cNvSpPr txBox="1"/>
          <p:nvPr/>
        </p:nvSpPr>
        <p:spPr>
          <a:xfrm>
            <a:off x="208950" y="347600"/>
            <a:ext cx="8709900" cy="206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t>                                                                   </a:t>
            </a:r>
            <a:r>
              <a:rPr lang="en" sz="1700" b="1"/>
              <a:t>What is GCN?</a:t>
            </a:r>
            <a:endParaRPr sz="1700" b="1"/>
          </a:p>
          <a:p>
            <a:pPr marL="0" lvl="0" indent="0" algn="l" rtl="0">
              <a:lnSpc>
                <a:spcPct val="115000"/>
              </a:lnSpc>
              <a:spcBef>
                <a:spcPts val="1200"/>
              </a:spcBef>
              <a:spcAft>
                <a:spcPts val="0"/>
              </a:spcAft>
              <a:buNone/>
            </a:pPr>
            <a:r>
              <a:rPr lang="en"/>
              <a:t>GCNs are a very powerful neural network architecture for machine learning on graphs.</a:t>
            </a:r>
            <a:endParaRPr/>
          </a:p>
          <a:p>
            <a:pPr marL="0" lvl="0" indent="0" algn="l" rtl="0">
              <a:lnSpc>
                <a:spcPct val="115000"/>
              </a:lnSpc>
              <a:spcBef>
                <a:spcPts val="1200"/>
              </a:spcBef>
              <a:spcAft>
                <a:spcPts val="0"/>
              </a:spcAft>
              <a:buNone/>
            </a:pPr>
            <a:r>
              <a:rPr lang="en"/>
              <a:t>Graph convolutional network (GCN) is a neural network that operates on graphs. Given a graph</a:t>
            </a:r>
            <a:endParaRPr/>
          </a:p>
          <a:p>
            <a:pPr marL="0" lvl="0" indent="0" algn="l" rtl="0">
              <a:lnSpc>
                <a:spcPct val="115000"/>
              </a:lnSpc>
              <a:spcBef>
                <a:spcPts val="1200"/>
              </a:spcBef>
              <a:spcAft>
                <a:spcPts val="0"/>
              </a:spcAft>
              <a:buNone/>
            </a:pPr>
            <a:r>
              <a:rPr lang="en"/>
              <a:t> G = (Nodes, Edges).</a:t>
            </a:r>
            <a:endParaRPr/>
          </a:p>
          <a:p>
            <a:pPr marL="0" lvl="0" indent="0" algn="l" rtl="0">
              <a:spcBef>
                <a:spcPts val="1200"/>
              </a:spcBef>
              <a:spcAft>
                <a:spcPts val="0"/>
              </a:spcAft>
              <a:buNone/>
            </a:pPr>
            <a:endParaRPr>
              <a:latin typeface="Lato"/>
              <a:ea typeface="Lato"/>
              <a:cs typeface="Lato"/>
              <a:sym typeface="Lato"/>
            </a:endParaRPr>
          </a:p>
        </p:txBody>
      </p:sp>
      <p:pic>
        <p:nvPicPr>
          <p:cNvPr id="2" name="Google Shape;211;p32">
            <a:extLst>
              <a:ext uri="{FF2B5EF4-FFF2-40B4-BE49-F238E27FC236}">
                <a16:creationId xmlns:a16="http://schemas.microsoft.com/office/drawing/2014/main" id="{217CC023-F2F0-E7EA-762A-0723D3A256FA}"/>
              </a:ext>
            </a:extLst>
          </p:cNvPr>
          <p:cNvPicPr preferRelativeResize="0"/>
          <p:nvPr/>
        </p:nvPicPr>
        <p:blipFill>
          <a:blip r:embed="rId3">
            <a:alphaModFix/>
          </a:blip>
          <a:stretch>
            <a:fillRect/>
          </a:stretch>
        </p:blipFill>
        <p:spPr>
          <a:xfrm>
            <a:off x="967388" y="2085975"/>
            <a:ext cx="6819300" cy="28936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subTitle" idx="1"/>
          </p:nvPr>
        </p:nvSpPr>
        <p:spPr>
          <a:xfrm>
            <a:off x="740975" y="1413000"/>
            <a:ext cx="7752000" cy="2913000"/>
          </a:xfrm>
          <a:prstGeom prst="rect">
            <a:avLst/>
          </a:prstGeom>
        </p:spPr>
        <p:txBody>
          <a:bodyPr spcFirstLastPara="1" wrap="square" lIns="91425" tIns="91425" rIns="91425" bIns="91425" anchor="t" anchorCtr="0">
            <a:normAutofit/>
          </a:bodyPr>
          <a:lstStyle/>
          <a:p>
            <a:pPr marL="0" lvl="0" indent="0" algn="ctr" rtl="0">
              <a:lnSpc>
                <a:spcPct val="120000"/>
              </a:lnSpc>
              <a:spcBef>
                <a:spcPts val="1200"/>
              </a:spcBef>
              <a:spcAft>
                <a:spcPts val="0"/>
              </a:spcAft>
              <a:buNone/>
            </a:pPr>
            <a:r>
              <a:rPr lang="en-US" sz="1200" b="1" i="1" dirty="0">
                <a:solidFill>
                  <a:srgbClr val="0070C0"/>
                </a:solidFill>
                <a:latin typeface="Times New Roman" panose="02020603050405020304" pitchFamily="18" charset="0"/>
                <a:ea typeface="Arial"/>
                <a:cs typeface="Times New Roman" panose="02020603050405020304" pitchFamily="18" charset="0"/>
                <a:sym typeface="Arial"/>
              </a:rPr>
              <a:t>Team Members</a:t>
            </a:r>
          </a:p>
          <a:p>
            <a:pPr marL="2514600" lvl="0" indent="-228600" algn="l" rtl="0">
              <a:lnSpc>
                <a:spcPct val="120000"/>
              </a:lnSpc>
              <a:spcBef>
                <a:spcPts val="1200"/>
              </a:spcBef>
              <a:spcAft>
                <a:spcPts val="0"/>
              </a:spcAft>
              <a:buFont typeface="+mj-lt"/>
              <a:buAutoNum type="arabicPeriod"/>
            </a:pPr>
            <a:r>
              <a:rPr lang="en-US" sz="1200" dirty="0">
                <a:solidFill>
                  <a:schemeClr val="bg2"/>
                </a:solidFill>
                <a:latin typeface="Times New Roman" panose="02020603050405020304" pitchFamily="18" charset="0"/>
                <a:ea typeface="Arial"/>
                <a:cs typeface="Times New Roman" panose="02020603050405020304" pitchFamily="18" charset="0"/>
                <a:sym typeface="Arial"/>
              </a:rPr>
              <a:t> Alaa Walid Mohamed Alshitany</a:t>
            </a:r>
          </a:p>
          <a:p>
            <a:pPr marL="2514600" lvl="0" indent="-228600" algn="l" rtl="0">
              <a:lnSpc>
                <a:spcPct val="120000"/>
              </a:lnSpc>
              <a:spcBef>
                <a:spcPts val="1200"/>
              </a:spcBef>
              <a:spcAft>
                <a:spcPts val="0"/>
              </a:spcAft>
              <a:buFont typeface="+mj-lt"/>
              <a:buAutoNum type="arabicPeriod"/>
            </a:pPr>
            <a:r>
              <a:rPr lang="en-US" sz="1200" dirty="0">
                <a:solidFill>
                  <a:schemeClr val="bg2"/>
                </a:solidFill>
                <a:latin typeface="Times New Roman" panose="02020603050405020304" pitchFamily="18" charset="0"/>
                <a:ea typeface="Arial"/>
                <a:cs typeface="Times New Roman" panose="02020603050405020304" pitchFamily="18" charset="0"/>
                <a:sym typeface="Arial"/>
              </a:rPr>
              <a:t>  </a:t>
            </a:r>
            <a:r>
              <a:rPr lang="en-US" sz="1200" dirty="0" err="1">
                <a:solidFill>
                  <a:schemeClr val="bg2"/>
                </a:solidFill>
                <a:latin typeface="Times New Roman" panose="02020603050405020304" pitchFamily="18" charset="0"/>
                <a:ea typeface="Arial"/>
                <a:cs typeface="Times New Roman" panose="02020603050405020304" pitchFamily="18" charset="0"/>
                <a:sym typeface="Arial"/>
              </a:rPr>
              <a:t>Eman</a:t>
            </a:r>
            <a:r>
              <a:rPr lang="en-US" sz="1200" dirty="0">
                <a:solidFill>
                  <a:schemeClr val="bg2"/>
                </a:solidFill>
                <a:latin typeface="Times New Roman" panose="02020603050405020304" pitchFamily="18" charset="0"/>
                <a:ea typeface="Arial"/>
                <a:cs typeface="Times New Roman" panose="02020603050405020304" pitchFamily="18" charset="0"/>
                <a:sym typeface="Arial"/>
              </a:rPr>
              <a:t> Tarek Taha Ali</a:t>
            </a:r>
          </a:p>
          <a:p>
            <a:pPr marL="2514600" lvl="0" indent="-228600" algn="l" rtl="0">
              <a:lnSpc>
                <a:spcPct val="120000"/>
              </a:lnSpc>
              <a:spcBef>
                <a:spcPts val="1200"/>
              </a:spcBef>
              <a:spcAft>
                <a:spcPts val="0"/>
              </a:spcAft>
              <a:buFont typeface="+mj-lt"/>
              <a:buAutoNum type="arabicPeriod"/>
            </a:pPr>
            <a:r>
              <a:rPr lang="en-US" sz="1200" dirty="0">
                <a:solidFill>
                  <a:schemeClr val="bg2"/>
                </a:solidFill>
                <a:latin typeface="Times New Roman" panose="02020603050405020304" pitchFamily="18" charset="0"/>
                <a:ea typeface="Arial"/>
                <a:cs typeface="Times New Roman" panose="02020603050405020304" pitchFamily="18" charset="0"/>
                <a:sym typeface="Arial"/>
              </a:rPr>
              <a:t> Basma Talaat Mahmoud Mohamed</a:t>
            </a:r>
          </a:p>
          <a:p>
            <a:pPr marL="2514600" lvl="0" indent="-228600" algn="l" rtl="0">
              <a:lnSpc>
                <a:spcPct val="120000"/>
              </a:lnSpc>
              <a:spcBef>
                <a:spcPts val="1200"/>
              </a:spcBef>
              <a:spcAft>
                <a:spcPts val="0"/>
              </a:spcAft>
              <a:buFont typeface="+mj-lt"/>
              <a:buAutoNum type="arabicPeriod"/>
            </a:pPr>
            <a:r>
              <a:rPr lang="en-US" sz="1200" dirty="0">
                <a:solidFill>
                  <a:schemeClr val="bg2"/>
                </a:solidFill>
                <a:latin typeface="Times New Roman" panose="02020603050405020304" pitchFamily="18" charset="0"/>
                <a:ea typeface="Arial"/>
                <a:cs typeface="Times New Roman" panose="02020603050405020304" pitchFamily="18" charset="0"/>
                <a:sym typeface="Arial"/>
              </a:rPr>
              <a:t>Abdelrahman Ahmed </a:t>
            </a:r>
            <a:r>
              <a:rPr lang="en-US" sz="1200" dirty="0" err="1">
                <a:solidFill>
                  <a:schemeClr val="bg2"/>
                </a:solidFill>
                <a:latin typeface="Times New Roman" panose="02020603050405020304" pitchFamily="18" charset="0"/>
                <a:ea typeface="Arial"/>
                <a:cs typeface="Times New Roman" panose="02020603050405020304" pitchFamily="18" charset="0"/>
                <a:sym typeface="Arial"/>
              </a:rPr>
              <a:t>Abdelhady</a:t>
            </a:r>
            <a:endParaRPr lang="en-US" sz="1200" dirty="0">
              <a:solidFill>
                <a:schemeClr val="bg2"/>
              </a:solidFill>
              <a:latin typeface="Times New Roman" panose="02020603050405020304" pitchFamily="18" charset="0"/>
              <a:ea typeface="Arial"/>
              <a:cs typeface="Times New Roman" panose="02020603050405020304" pitchFamily="18" charset="0"/>
              <a:sym typeface="Arial"/>
            </a:endParaRPr>
          </a:p>
          <a:p>
            <a:pPr marL="2514600" lvl="0" indent="-228600" algn="l" rtl="0">
              <a:lnSpc>
                <a:spcPct val="120000"/>
              </a:lnSpc>
              <a:spcBef>
                <a:spcPts val="1200"/>
              </a:spcBef>
              <a:spcAft>
                <a:spcPts val="0"/>
              </a:spcAft>
              <a:buFont typeface="+mj-lt"/>
              <a:buAutoNum type="arabicPeriod"/>
            </a:pPr>
            <a:r>
              <a:rPr lang="en-US" sz="1200" dirty="0">
                <a:solidFill>
                  <a:schemeClr val="bg2"/>
                </a:solidFill>
                <a:latin typeface="Times New Roman" panose="02020603050405020304" pitchFamily="18" charset="0"/>
                <a:ea typeface="Arial"/>
                <a:cs typeface="Times New Roman" panose="02020603050405020304" pitchFamily="18" charset="0"/>
                <a:sym typeface="Arial"/>
              </a:rPr>
              <a:t>Yara Ahmed Mohamed </a:t>
            </a:r>
            <a:r>
              <a:rPr lang="en-US" sz="1200" dirty="0" err="1">
                <a:solidFill>
                  <a:schemeClr val="bg2"/>
                </a:solidFill>
                <a:latin typeface="Times New Roman" panose="02020603050405020304" pitchFamily="18" charset="0"/>
                <a:ea typeface="Arial"/>
                <a:cs typeface="Times New Roman" panose="02020603050405020304" pitchFamily="18" charset="0"/>
                <a:sym typeface="Arial"/>
              </a:rPr>
              <a:t>Swisa</a:t>
            </a:r>
            <a:endParaRPr lang="en-US" sz="1200" dirty="0">
              <a:solidFill>
                <a:schemeClr val="bg2"/>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20000"/>
              </a:lnSpc>
              <a:spcBef>
                <a:spcPts val="1200"/>
              </a:spcBef>
              <a:spcAft>
                <a:spcPts val="0"/>
              </a:spcAft>
              <a:buNone/>
            </a:pPr>
            <a:endParaRPr sz="1200" dirty="0">
              <a:solidFill>
                <a:srgbClr val="202124"/>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20000"/>
              </a:lnSpc>
              <a:spcBef>
                <a:spcPts val="1200"/>
              </a:spcBef>
              <a:spcAft>
                <a:spcPts val="0"/>
              </a:spcAft>
              <a:buNone/>
            </a:pPr>
            <a:endParaRPr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9618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5"/>
        <p:cNvGrpSpPr/>
        <p:nvPr/>
      </p:nvGrpSpPr>
      <p:grpSpPr>
        <a:xfrm>
          <a:off x="0" y="0"/>
          <a:ext cx="0" cy="0"/>
          <a:chOff x="0" y="0"/>
          <a:chExt cx="0" cy="0"/>
        </a:xfrm>
      </p:grpSpPr>
      <p:sp>
        <p:nvSpPr>
          <p:cNvPr id="216" name="Google Shape;216;p33"/>
          <p:cNvSpPr txBox="1"/>
          <p:nvPr/>
        </p:nvSpPr>
        <p:spPr>
          <a:xfrm>
            <a:off x="470150" y="317450"/>
            <a:ext cx="8398500" cy="165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500" b="1"/>
              <a:t>Convolution:</a:t>
            </a:r>
            <a:endParaRPr sz="1500" b="1"/>
          </a:p>
          <a:p>
            <a:pPr marL="0" lvl="0" indent="0" algn="l" rtl="0">
              <a:lnSpc>
                <a:spcPct val="115000"/>
              </a:lnSpc>
              <a:spcBef>
                <a:spcPts val="1200"/>
              </a:spcBef>
              <a:spcAft>
                <a:spcPts val="0"/>
              </a:spcAft>
              <a:buNone/>
            </a:pPr>
            <a:r>
              <a:rPr lang="en" sz="1500"/>
              <a:t>For each node, we get the feature information from all its neighbors.</a:t>
            </a:r>
            <a:endParaRPr sz="1500"/>
          </a:p>
          <a:p>
            <a:pPr marL="0" lvl="0" indent="0" algn="l" rtl="0">
              <a:lnSpc>
                <a:spcPct val="115000"/>
              </a:lnSpc>
              <a:spcBef>
                <a:spcPts val="1200"/>
              </a:spcBef>
              <a:spcAft>
                <a:spcPts val="0"/>
              </a:spcAft>
              <a:buNone/>
            </a:pPr>
            <a:r>
              <a:rPr lang="en" sz="1500"/>
              <a:t>Each node takes messages from other nodes in more than round.</a:t>
            </a:r>
            <a:endParaRPr sz="1500"/>
          </a:p>
          <a:p>
            <a:pPr marL="0" lvl="0" indent="0" algn="l" rtl="0">
              <a:spcBef>
                <a:spcPts val="1200"/>
              </a:spcBef>
              <a:spcAft>
                <a:spcPts val="0"/>
              </a:spcAft>
              <a:buNone/>
            </a:pPr>
            <a:endParaRPr>
              <a:latin typeface="Lato"/>
              <a:ea typeface="Lato"/>
              <a:cs typeface="Lato"/>
              <a:sym typeface="Lato"/>
            </a:endParaRPr>
          </a:p>
        </p:txBody>
      </p:sp>
      <p:pic>
        <p:nvPicPr>
          <p:cNvPr id="217" name="Google Shape;217;p33"/>
          <p:cNvPicPr preferRelativeResize="0"/>
          <p:nvPr/>
        </p:nvPicPr>
        <p:blipFill>
          <a:blip r:embed="rId3">
            <a:alphaModFix/>
          </a:blip>
          <a:stretch>
            <a:fillRect/>
          </a:stretch>
        </p:blipFill>
        <p:spPr>
          <a:xfrm>
            <a:off x="152400" y="1713825"/>
            <a:ext cx="8806525" cy="3104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1"/>
        <p:cNvGrpSpPr/>
        <p:nvPr/>
      </p:nvGrpSpPr>
      <p:grpSpPr>
        <a:xfrm>
          <a:off x="0" y="0"/>
          <a:ext cx="0" cy="0"/>
          <a:chOff x="0" y="0"/>
          <a:chExt cx="0" cy="0"/>
        </a:xfrm>
      </p:grpSpPr>
      <p:pic>
        <p:nvPicPr>
          <p:cNvPr id="222" name="Google Shape;222;p34"/>
          <p:cNvPicPr preferRelativeResize="0"/>
          <p:nvPr/>
        </p:nvPicPr>
        <p:blipFill>
          <a:blip r:embed="rId3">
            <a:alphaModFix/>
          </a:blip>
          <a:stretch>
            <a:fillRect/>
          </a:stretch>
        </p:blipFill>
        <p:spPr>
          <a:xfrm>
            <a:off x="152400" y="152400"/>
            <a:ext cx="8839200" cy="44608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6"/>
        <p:cNvGrpSpPr/>
        <p:nvPr/>
      </p:nvGrpSpPr>
      <p:grpSpPr>
        <a:xfrm>
          <a:off x="0" y="0"/>
          <a:ext cx="0" cy="0"/>
          <a:chOff x="0" y="0"/>
          <a:chExt cx="0" cy="0"/>
        </a:xfrm>
      </p:grpSpPr>
      <p:pic>
        <p:nvPicPr>
          <p:cNvPr id="227" name="Google Shape;227;p35"/>
          <p:cNvPicPr preferRelativeResize="0"/>
          <p:nvPr/>
        </p:nvPicPr>
        <p:blipFill>
          <a:blip r:embed="rId3">
            <a:alphaModFix/>
          </a:blip>
          <a:stretch>
            <a:fillRect/>
          </a:stretch>
        </p:blipFill>
        <p:spPr>
          <a:xfrm>
            <a:off x="152400" y="679101"/>
            <a:ext cx="8839200" cy="4172825"/>
          </a:xfrm>
          <a:prstGeom prst="rect">
            <a:avLst/>
          </a:prstGeom>
          <a:noFill/>
          <a:ln>
            <a:noFill/>
          </a:ln>
        </p:spPr>
      </p:pic>
      <p:sp>
        <p:nvSpPr>
          <p:cNvPr id="228" name="Google Shape;228;p35"/>
          <p:cNvSpPr txBox="1"/>
          <p:nvPr/>
        </p:nvSpPr>
        <p:spPr>
          <a:xfrm>
            <a:off x="429975" y="367675"/>
            <a:ext cx="5786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Graph Representation</a:t>
            </a:r>
            <a:endParaRPr sz="15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2"/>
        <p:cNvGrpSpPr/>
        <p:nvPr/>
      </p:nvGrpSpPr>
      <p:grpSpPr>
        <a:xfrm>
          <a:off x="0" y="0"/>
          <a:ext cx="0" cy="0"/>
          <a:chOff x="0" y="0"/>
          <a:chExt cx="0" cy="0"/>
        </a:xfrm>
      </p:grpSpPr>
      <p:sp>
        <p:nvSpPr>
          <p:cNvPr id="233" name="Google Shape;233;p36"/>
          <p:cNvSpPr txBox="1"/>
          <p:nvPr/>
        </p:nvSpPr>
        <p:spPr>
          <a:xfrm>
            <a:off x="279275" y="367675"/>
            <a:ext cx="5786400" cy="92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2100"/>
              <a:t>Max Pooling</a:t>
            </a:r>
            <a:endParaRPr sz="2100"/>
          </a:p>
          <a:p>
            <a:pPr marL="0" lvl="0" indent="0" algn="l" rtl="0">
              <a:spcBef>
                <a:spcPts val="1200"/>
              </a:spcBef>
              <a:spcAft>
                <a:spcPts val="0"/>
              </a:spcAft>
              <a:buNone/>
            </a:pPr>
            <a:endParaRPr>
              <a:latin typeface="Lato"/>
              <a:ea typeface="Lato"/>
              <a:cs typeface="Lato"/>
              <a:sym typeface="Lato"/>
            </a:endParaRPr>
          </a:p>
        </p:txBody>
      </p:sp>
      <p:pic>
        <p:nvPicPr>
          <p:cNvPr id="234" name="Google Shape;234;p36"/>
          <p:cNvPicPr preferRelativeResize="0"/>
          <p:nvPr/>
        </p:nvPicPr>
        <p:blipFill>
          <a:blip r:embed="rId3">
            <a:alphaModFix/>
          </a:blip>
          <a:stretch>
            <a:fillRect/>
          </a:stretch>
        </p:blipFill>
        <p:spPr>
          <a:xfrm>
            <a:off x="228600" y="1382325"/>
            <a:ext cx="8203776" cy="2787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8"/>
        <p:cNvGrpSpPr/>
        <p:nvPr/>
      </p:nvGrpSpPr>
      <p:grpSpPr>
        <a:xfrm>
          <a:off x="0" y="0"/>
          <a:ext cx="0" cy="0"/>
          <a:chOff x="0" y="0"/>
          <a:chExt cx="0" cy="0"/>
        </a:xfrm>
      </p:grpSpPr>
      <p:sp>
        <p:nvSpPr>
          <p:cNvPr id="239" name="Google Shape;239;p37"/>
          <p:cNvSpPr txBox="1"/>
          <p:nvPr/>
        </p:nvSpPr>
        <p:spPr>
          <a:xfrm>
            <a:off x="219000" y="186850"/>
            <a:ext cx="8699700" cy="90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500"/>
              <a:t>Each Omics data is represented by subnetwork and then integrated to one network</a:t>
            </a:r>
            <a:r>
              <a:rPr lang="en" sz="2000"/>
              <a:t>.</a:t>
            </a:r>
            <a:endParaRPr sz="2000"/>
          </a:p>
          <a:p>
            <a:pPr marL="0" lvl="0" indent="0" algn="l" rtl="0">
              <a:spcBef>
                <a:spcPts val="1200"/>
              </a:spcBef>
              <a:spcAft>
                <a:spcPts val="0"/>
              </a:spcAft>
              <a:buNone/>
            </a:pPr>
            <a:endParaRPr>
              <a:latin typeface="Lato"/>
              <a:ea typeface="Lato"/>
              <a:cs typeface="Lato"/>
              <a:sym typeface="Lato"/>
            </a:endParaRPr>
          </a:p>
        </p:txBody>
      </p:sp>
      <p:pic>
        <p:nvPicPr>
          <p:cNvPr id="240" name="Google Shape;240;p37"/>
          <p:cNvPicPr preferRelativeResize="0"/>
          <p:nvPr/>
        </p:nvPicPr>
        <p:blipFill>
          <a:blip r:embed="rId3">
            <a:alphaModFix/>
          </a:blip>
          <a:stretch>
            <a:fillRect/>
          </a:stretch>
        </p:blipFill>
        <p:spPr>
          <a:xfrm>
            <a:off x="152400" y="809700"/>
            <a:ext cx="8806525" cy="4181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4"/>
        <p:cNvGrpSpPr/>
        <p:nvPr/>
      </p:nvGrpSpPr>
      <p:grpSpPr>
        <a:xfrm>
          <a:off x="0" y="0"/>
          <a:ext cx="0" cy="0"/>
          <a:chOff x="0" y="0"/>
          <a:chExt cx="0" cy="0"/>
        </a:xfrm>
      </p:grpSpPr>
      <p:sp>
        <p:nvSpPr>
          <p:cNvPr id="245" name="Google Shape;245;p38"/>
          <p:cNvSpPr txBox="1"/>
          <p:nvPr/>
        </p:nvSpPr>
        <p:spPr>
          <a:xfrm>
            <a:off x="152400" y="227025"/>
            <a:ext cx="8685900" cy="81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500"/>
              <a:t>concatenate the network (multi-omics-data) and graph (drug), and fed to CNN.</a:t>
            </a:r>
            <a:endParaRPr sz="1500"/>
          </a:p>
          <a:p>
            <a:pPr marL="0" lvl="0" indent="0" algn="l" rtl="0">
              <a:spcBef>
                <a:spcPts val="1200"/>
              </a:spcBef>
              <a:spcAft>
                <a:spcPts val="0"/>
              </a:spcAft>
              <a:buNone/>
            </a:pPr>
            <a:endParaRPr>
              <a:latin typeface="Lato"/>
              <a:ea typeface="Lato"/>
              <a:cs typeface="Lato"/>
              <a:sym typeface="Lato"/>
            </a:endParaRPr>
          </a:p>
        </p:txBody>
      </p:sp>
      <p:sp>
        <p:nvSpPr>
          <p:cNvPr id="246" name="Google Shape;246;p38"/>
          <p:cNvSpPr txBox="1"/>
          <p:nvPr/>
        </p:nvSpPr>
        <p:spPr>
          <a:xfrm>
            <a:off x="82100" y="4169050"/>
            <a:ext cx="8685900" cy="104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700">
                <a:latin typeface="Times New Roman"/>
                <a:ea typeface="Times New Roman"/>
                <a:cs typeface="Times New Roman"/>
                <a:sym typeface="Times New Roman"/>
              </a:rPr>
              <a:t> </a:t>
            </a:r>
            <a:r>
              <a:rPr lang="en" sz="1000">
                <a:latin typeface="Times New Roman"/>
                <a:ea typeface="Times New Roman"/>
                <a:cs typeface="Times New Roman"/>
                <a:sym typeface="Times New Roman"/>
              </a:rPr>
              <a:t> </a:t>
            </a:r>
            <a:r>
              <a:rPr lang="en"/>
              <a:t>Finally predicts the drug sensitivity (IC50) (regression), or classifies the drug to be sensitive or resistant (classification).</a:t>
            </a:r>
            <a:endParaRPr/>
          </a:p>
          <a:p>
            <a:pPr marL="0" lvl="0" indent="0" algn="l" rtl="0">
              <a:spcBef>
                <a:spcPts val="1200"/>
              </a:spcBef>
              <a:spcAft>
                <a:spcPts val="0"/>
              </a:spcAft>
              <a:buNone/>
            </a:pPr>
            <a:endParaRPr>
              <a:latin typeface="Lato"/>
              <a:ea typeface="Lato"/>
              <a:cs typeface="Lato"/>
              <a:sym typeface="Lato"/>
            </a:endParaRPr>
          </a:p>
        </p:txBody>
      </p:sp>
      <p:pic>
        <p:nvPicPr>
          <p:cNvPr id="247" name="Google Shape;247;p38"/>
          <p:cNvPicPr preferRelativeResize="0"/>
          <p:nvPr/>
        </p:nvPicPr>
        <p:blipFill>
          <a:blip r:embed="rId3">
            <a:alphaModFix/>
          </a:blip>
          <a:stretch>
            <a:fillRect/>
          </a:stretch>
        </p:blipFill>
        <p:spPr>
          <a:xfrm>
            <a:off x="152400" y="709250"/>
            <a:ext cx="8806526" cy="3459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1"/>
        <p:cNvGrpSpPr/>
        <p:nvPr/>
      </p:nvGrpSpPr>
      <p:grpSpPr>
        <a:xfrm>
          <a:off x="0" y="0"/>
          <a:ext cx="0" cy="0"/>
          <a:chOff x="0" y="0"/>
          <a:chExt cx="0" cy="0"/>
        </a:xfrm>
      </p:grpSpPr>
      <p:sp>
        <p:nvSpPr>
          <p:cNvPr id="252" name="Google Shape;252;p39"/>
          <p:cNvSpPr txBox="1"/>
          <p:nvPr/>
        </p:nvSpPr>
        <p:spPr>
          <a:xfrm>
            <a:off x="259175" y="217000"/>
            <a:ext cx="8649300" cy="146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a:t>                                  </a:t>
            </a:r>
            <a:r>
              <a:rPr lang="en" sz="1500" b="1"/>
              <a:t>                    What is CNN? How it works?</a:t>
            </a:r>
            <a:endParaRPr sz="1500" b="1"/>
          </a:p>
          <a:p>
            <a:pPr marL="0" lvl="0" indent="0" algn="l" rtl="0">
              <a:lnSpc>
                <a:spcPct val="115000"/>
              </a:lnSpc>
              <a:spcBef>
                <a:spcPts val="1200"/>
              </a:spcBef>
              <a:spcAft>
                <a:spcPts val="0"/>
              </a:spcAft>
              <a:buNone/>
            </a:pPr>
            <a:r>
              <a:rPr lang="en"/>
              <a:t>A convolutional neural network (CNN) is a class of deep neural network most commonly applied to analyze visual imagery</a:t>
            </a:r>
            <a:r>
              <a:rPr lang="en" sz="1100"/>
              <a:t>. </a:t>
            </a:r>
            <a:endParaRPr sz="1100"/>
          </a:p>
          <a:p>
            <a:pPr marL="0" lvl="0" indent="0" algn="l" rtl="0">
              <a:spcBef>
                <a:spcPts val="1200"/>
              </a:spcBef>
              <a:spcAft>
                <a:spcPts val="0"/>
              </a:spcAft>
              <a:buNone/>
            </a:pPr>
            <a:endParaRPr>
              <a:latin typeface="Lato"/>
              <a:ea typeface="Lato"/>
              <a:cs typeface="Lato"/>
              <a:sym typeface="Lato"/>
            </a:endParaRPr>
          </a:p>
        </p:txBody>
      </p:sp>
      <p:pic>
        <p:nvPicPr>
          <p:cNvPr id="253" name="Google Shape;253;p39"/>
          <p:cNvPicPr preferRelativeResize="0"/>
          <p:nvPr/>
        </p:nvPicPr>
        <p:blipFill>
          <a:blip r:embed="rId3">
            <a:alphaModFix/>
          </a:blip>
          <a:stretch>
            <a:fillRect/>
          </a:stretch>
        </p:blipFill>
        <p:spPr>
          <a:xfrm>
            <a:off x="88025" y="1275925"/>
            <a:ext cx="8991600" cy="3152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7"/>
        <p:cNvGrpSpPr/>
        <p:nvPr/>
      </p:nvGrpSpPr>
      <p:grpSpPr>
        <a:xfrm>
          <a:off x="0" y="0"/>
          <a:ext cx="0" cy="0"/>
          <a:chOff x="0" y="0"/>
          <a:chExt cx="0" cy="0"/>
        </a:xfrm>
      </p:grpSpPr>
      <p:sp>
        <p:nvSpPr>
          <p:cNvPr id="258" name="Google Shape;258;p40"/>
          <p:cNvSpPr txBox="1"/>
          <p:nvPr/>
        </p:nvSpPr>
        <p:spPr>
          <a:xfrm>
            <a:off x="319450" y="307400"/>
            <a:ext cx="8599200" cy="162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300" b="1"/>
              <a:t>Convolution layer</a:t>
            </a:r>
            <a:r>
              <a:rPr lang="en" sz="1300"/>
              <a:t>: convolutional neural network apply filter (kernel) to an input to create a feature map that summarize the presence of detected features in the input.</a:t>
            </a:r>
            <a:endParaRPr sz="1300"/>
          </a:p>
          <a:p>
            <a:pPr marL="0" lvl="0" indent="0" algn="l" rtl="0">
              <a:lnSpc>
                <a:spcPct val="115000"/>
              </a:lnSpc>
              <a:spcBef>
                <a:spcPts val="1200"/>
              </a:spcBef>
              <a:spcAft>
                <a:spcPts val="0"/>
              </a:spcAft>
              <a:buNone/>
            </a:pPr>
            <a:r>
              <a:rPr lang="en" sz="1300" b="1"/>
              <a:t>Filter:</a:t>
            </a:r>
            <a:r>
              <a:rPr lang="en" sz="1300"/>
              <a:t> is a window that scans the image and enable CNNs to learn features from neighboring cells, and take their value by training.</a:t>
            </a:r>
            <a:endParaRPr sz="1300"/>
          </a:p>
          <a:p>
            <a:pPr marL="0" lvl="0" indent="0" algn="l" rtl="0">
              <a:spcBef>
                <a:spcPts val="1200"/>
              </a:spcBef>
              <a:spcAft>
                <a:spcPts val="0"/>
              </a:spcAft>
              <a:buNone/>
            </a:pPr>
            <a:endParaRPr>
              <a:latin typeface="Lato"/>
              <a:ea typeface="Lato"/>
              <a:cs typeface="Lato"/>
              <a:sym typeface="Lato"/>
            </a:endParaRPr>
          </a:p>
        </p:txBody>
      </p:sp>
      <p:pic>
        <p:nvPicPr>
          <p:cNvPr id="259" name="Google Shape;259;p40"/>
          <p:cNvPicPr preferRelativeResize="0"/>
          <p:nvPr/>
        </p:nvPicPr>
        <p:blipFill>
          <a:blip r:embed="rId3">
            <a:alphaModFix/>
          </a:blip>
          <a:stretch>
            <a:fillRect/>
          </a:stretch>
        </p:blipFill>
        <p:spPr>
          <a:xfrm>
            <a:off x="946025" y="1525625"/>
            <a:ext cx="7627226" cy="2902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3"/>
        <p:cNvGrpSpPr/>
        <p:nvPr/>
      </p:nvGrpSpPr>
      <p:grpSpPr>
        <a:xfrm>
          <a:off x="0" y="0"/>
          <a:ext cx="0" cy="0"/>
          <a:chOff x="0" y="0"/>
          <a:chExt cx="0" cy="0"/>
        </a:xfrm>
      </p:grpSpPr>
      <p:sp>
        <p:nvSpPr>
          <p:cNvPr id="264" name="Google Shape;264;p41"/>
          <p:cNvSpPr txBox="1"/>
          <p:nvPr/>
        </p:nvSpPr>
        <p:spPr>
          <a:xfrm>
            <a:off x="148675" y="227025"/>
            <a:ext cx="8770200" cy="146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t>Pooling layer</a:t>
            </a:r>
            <a:r>
              <a:rPr lang="en"/>
              <a:t> is responsible for reducing the spatial size of the Convoluted Feature. This is to decrease the computational power required to process the data by reducing the dimensions. </a:t>
            </a:r>
            <a:endParaRPr/>
          </a:p>
          <a:p>
            <a:pPr marL="0" lvl="0" indent="0" algn="l" rtl="0">
              <a:lnSpc>
                <a:spcPct val="115000"/>
              </a:lnSpc>
              <a:spcBef>
                <a:spcPts val="1200"/>
              </a:spcBef>
              <a:spcAft>
                <a:spcPts val="0"/>
              </a:spcAft>
              <a:buNone/>
            </a:pPr>
            <a:r>
              <a:rPr lang="en" sz="1500">
                <a:latin typeface="Times New Roman"/>
                <a:ea typeface="Times New Roman"/>
                <a:cs typeface="Times New Roman"/>
                <a:sym typeface="Times New Roman"/>
              </a:rPr>
              <a:t>                               There are two types of pooling average pooling and max pooling</a:t>
            </a:r>
            <a:endParaRPr sz="1700"/>
          </a:p>
          <a:p>
            <a:pPr marL="0" lvl="0" indent="0" algn="l" rtl="0">
              <a:spcBef>
                <a:spcPts val="1200"/>
              </a:spcBef>
              <a:spcAft>
                <a:spcPts val="0"/>
              </a:spcAft>
              <a:buNone/>
            </a:pPr>
            <a:endParaRPr>
              <a:latin typeface="Lato"/>
              <a:ea typeface="Lato"/>
              <a:cs typeface="Lato"/>
              <a:sym typeface="Lato"/>
            </a:endParaRPr>
          </a:p>
        </p:txBody>
      </p:sp>
      <p:pic>
        <p:nvPicPr>
          <p:cNvPr id="265" name="Google Shape;265;p41"/>
          <p:cNvPicPr preferRelativeResize="0"/>
          <p:nvPr/>
        </p:nvPicPr>
        <p:blipFill>
          <a:blip r:embed="rId3">
            <a:alphaModFix/>
          </a:blip>
          <a:stretch>
            <a:fillRect/>
          </a:stretch>
        </p:blipFill>
        <p:spPr>
          <a:xfrm>
            <a:off x="293050" y="1392350"/>
            <a:ext cx="8770201" cy="3274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9"/>
        <p:cNvGrpSpPr/>
        <p:nvPr/>
      </p:nvGrpSpPr>
      <p:grpSpPr>
        <a:xfrm>
          <a:off x="0" y="0"/>
          <a:ext cx="0" cy="0"/>
          <a:chOff x="0" y="0"/>
          <a:chExt cx="0" cy="0"/>
        </a:xfrm>
      </p:grpSpPr>
      <p:sp>
        <p:nvSpPr>
          <p:cNvPr id="270" name="Google Shape;270;p42"/>
          <p:cNvSpPr txBox="1"/>
          <p:nvPr/>
        </p:nvSpPr>
        <p:spPr>
          <a:xfrm>
            <a:off x="158725" y="277275"/>
            <a:ext cx="8810400" cy="108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700">
                <a:latin typeface="Times New Roman"/>
                <a:ea typeface="Times New Roman"/>
                <a:cs typeface="Times New Roman"/>
                <a:sym typeface="Times New Roman"/>
              </a:rPr>
              <a:t> </a:t>
            </a:r>
            <a:r>
              <a:rPr lang="en" sz="1500" b="1"/>
              <a:t>FCI Layer:</a:t>
            </a:r>
            <a:r>
              <a:rPr lang="en" sz="1500"/>
              <a:t>The feature outputs  will be flatten to  column vector and feed-forward it to FCL, then this vector will be inputs for neural network.</a:t>
            </a:r>
            <a:endParaRPr sz="1500"/>
          </a:p>
          <a:p>
            <a:pPr marL="0" lvl="0" indent="0" algn="l" rtl="0">
              <a:spcBef>
                <a:spcPts val="1200"/>
              </a:spcBef>
              <a:spcAft>
                <a:spcPts val="0"/>
              </a:spcAft>
              <a:buNone/>
            </a:pPr>
            <a:endParaRPr>
              <a:latin typeface="Lato"/>
              <a:ea typeface="Lato"/>
              <a:cs typeface="Lato"/>
              <a:sym typeface="Lato"/>
            </a:endParaRPr>
          </a:p>
        </p:txBody>
      </p:sp>
      <p:pic>
        <p:nvPicPr>
          <p:cNvPr id="271" name="Google Shape;271;p42"/>
          <p:cNvPicPr preferRelativeResize="0"/>
          <p:nvPr/>
        </p:nvPicPr>
        <p:blipFill>
          <a:blip r:embed="rId3">
            <a:alphaModFix/>
          </a:blip>
          <a:stretch>
            <a:fillRect/>
          </a:stretch>
        </p:blipFill>
        <p:spPr>
          <a:xfrm>
            <a:off x="152400" y="1000575"/>
            <a:ext cx="8839201" cy="3777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729450" y="1322450"/>
            <a:ext cx="7450800" cy="821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93" name="Google Shape;93;p14"/>
          <p:cNvSpPr txBox="1">
            <a:spLocks noGrp="1"/>
          </p:cNvSpPr>
          <p:nvPr>
            <p:ph type="subTitle" idx="1"/>
          </p:nvPr>
        </p:nvSpPr>
        <p:spPr>
          <a:xfrm>
            <a:off x="729450" y="2116000"/>
            <a:ext cx="7688400" cy="25179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dirty="0">
                <a:solidFill>
                  <a:schemeClr val="dk2"/>
                </a:solidFill>
              </a:rPr>
              <a:t>Introduction</a:t>
            </a:r>
            <a:endParaRPr dirty="0">
              <a:solidFill>
                <a:schemeClr val="dk2"/>
              </a:solidFill>
            </a:endParaRPr>
          </a:p>
          <a:p>
            <a:pPr marL="0" lvl="0" indent="0" algn="l" rtl="0">
              <a:lnSpc>
                <a:spcPct val="115000"/>
              </a:lnSpc>
              <a:spcBef>
                <a:spcPts val="0"/>
              </a:spcBef>
              <a:spcAft>
                <a:spcPts val="0"/>
              </a:spcAft>
              <a:buNone/>
            </a:pPr>
            <a:r>
              <a:rPr lang="en" dirty="0">
                <a:solidFill>
                  <a:schemeClr val="dk2"/>
                </a:solidFill>
              </a:rPr>
              <a:t>Problems and Solutions</a:t>
            </a:r>
          </a:p>
          <a:p>
            <a:pPr marL="0" lvl="0" indent="0" algn="l" rtl="0">
              <a:lnSpc>
                <a:spcPct val="115000"/>
              </a:lnSpc>
              <a:spcBef>
                <a:spcPts val="0"/>
              </a:spcBef>
              <a:spcAft>
                <a:spcPts val="0"/>
              </a:spcAft>
              <a:buNone/>
            </a:pPr>
            <a:r>
              <a:rPr lang="en-US" dirty="0">
                <a:solidFill>
                  <a:schemeClr val="dk2"/>
                </a:solidFill>
              </a:rPr>
              <a:t>A</a:t>
            </a:r>
            <a:r>
              <a:rPr lang="en" dirty="0">
                <a:solidFill>
                  <a:schemeClr val="dk2"/>
                </a:solidFill>
              </a:rPr>
              <a:t>nalysis </a:t>
            </a:r>
            <a:endParaRPr dirty="0">
              <a:solidFill>
                <a:schemeClr val="dk2"/>
              </a:solidFill>
            </a:endParaRPr>
          </a:p>
          <a:p>
            <a:pPr marL="0" lvl="0" indent="0" algn="l" rtl="0">
              <a:lnSpc>
                <a:spcPct val="115000"/>
              </a:lnSpc>
              <a:spcBef>
                <a:spcPts val="0"/>
              </a:spcBef>
              <a:spcAft>
                <a:spcPts val="0"/>
              </a:spcAft>
              <a:buNone/>
            </a:pPr>
            <a:r>
              <a:rPr lang="en" dirty="0">
                <a:solidFill>
                  <a:schemeClr val="dk2"/>
                </a:solidFill>
              </a:rPr>
              <a:t>Model </a:t>
            </a:r>
          </a:p>
          <a:p>
            <a:pPr marL="0" lvl="0" indent="0" algn="l" rtl="0">
              <a:lnSpc>
                <a:spcPct val="115000"/>
              </a:lnSpc>
              <a:spcBef>
                <a:spcPts val="0"/>
              </a:spcBef>
              <a:spcAft>
                <a:spcPts val="0"/>
              </a:spcAft>
              <a:buNone/>
            </a:pPr>
            <a:r>
              <a:rPr lang="en" dirty="0">
                <a:solidFill>
                  <a:schemeClr val="dk2"/>
                </a:solidFill>
              </a:rPr>
              <a:t>Previous work</a:t>
            </a:r>
            <a:endParaRPr dirty="0">
              <a:solidFill>
                <a:schemeClr val="dk2"/>
              </a:solidFill>
            </a:endParaRPr>
          </a:p>
          <a:p>
            <a:pPr marL="0" lvl="0" indent="0" algn="l" rtl="0">
              <a:lnSpc>
                <a:spcPct val="115000"/>
              </a:lnSpc>
              <a:spcBef>
                <a:spcPts val="0"/>
              </a:spcBef>
              <a:spcAft>
                <a:spcPts val="0"/>
              </a:spcAft>
              <a:buNone/>
            </a:pPr>
            <a:r>
              <a:rPr lang="en" dirty="0">
                <a:solidFill>
                  <a:schemeClr val="dk2"/>
                </a:solidFill>
              </a:rPr>
              <a:t>Results</a:t>
            </a:r>
            <a:endParaRPr dirty="0">
              <a:solidFill>
                <a:schemeClr val="dk2"/>
              </a:solidFill>
            </a:endParaRPr>
          </a:p>
          <a:p>
            <a:pPr marL="0" lvl="0" indent="0" algn="l" rtl="0">
              <a:lnSpc>
                <a:spcPct val="115000"/>
              </a:lnSpc>
              <a:spcBef>
                <a:spcPts val="0"/>
              </a:spcBef>
              <a:spcAft>
                <a:spcPts val="0"/>
              </a:spcAft>
              <a:buNone/>
            </a:pPr>
            <a:r>
              <a:rPr lang="en-US" dirty="0">
                <a:solidFill>
                  <a:schemeClr val="dk2"/>
                </a:solidFill>
              </a:rPr>
              <a:t>F</a:t>
            </a:r>
            <a:r>
              <a:rPr lang="en" dirty="0">
                <a:solidFill>
                  <a:schemeClr val="dk2"/>
                </a:solidFill>
              </a:rPr>
              <a:t>uture work</a:t>
            </a:r>
          </a:p>
          <a:p>
            <a:pPr marL="0" indent="0">
              <a:lnSpc>
                <a:spcPct val="115000"/>
              </a:lnSpc>
            </a:pPr>
            <a:r>
              <a:rPr lang="en" dirty="0">
                <a:solidFill>
                  <a:schemeClr val="dk2"/>
                </a:solidFill>
              </a:rPr>
              <a:t>Summary</a:t>
            </a:r>
          </a:p>
          <a:p>
            <a:pPr marL="0" lvl="0" indent="0" algn="l" rtl="0">
              <a:lnSpc>
                <a:spcPct val="115000"/>
              </a:lnSpc>
              <a:spcBef>
                <a:spcPts val="0"/>
              </a:spcBef>
              <a:spcAft>
                <a:spcPts val="0"/>
              </a:spcAft>
              <a:buNone/>
            </a:pPr>
            <a:endParaRPr dirty="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3"/>
          <p:cNvSpPr txBox="1">
            <a:spLocks noGrp="1"/>
          </p:cNvSpPr>
          <p:nvPr>
            <p:ph type="ctrTitle"/>
          </p:nvPr>
        </p:nvSpPr>
        <p:spPr>
          <a:xfrm>
            <a:off x="729450" y="1322450"/>
            <a:ext cx="7688100" cy="675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sp>
        <p:nvSpPr>
          <p:cNvPr id="277" name="Google Shape;277;p43"/>
          <p:cNvSpPr txBox="1">
            <a:spLocks noGrp="1"/>
          </p:cNvSpPr>
          <p:nvPr>
            <p:ph type="subTitle" idx="1"/>
          </p:nvPr>
        </p:nvSpPr>
        <p:spPr>
          <a:xfrm>
            <a:off x="722306" y="1998350"/>
            <a:ext cx="8081400" cy="2853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b="1" dirty="0">
                <a:solidFill>
                  <a:schemeClr val="dk2"/>
                </a:solidFill>
                <a:latin typeface="Times New Roman"/>
                <a:ea typeface="Times New Roman"/>
                <a:cs typeface="Times New Roman"/>
                <a:sym typeface="Times New Roman"/>
              </a:rPr>
              <a:t>First</a:t>
            </a:r>
            <a:r>
              <a:rPr lang="en" sz="1500" dirty="0">
                <a:solidFill>
                  <a:schemeClr val="dk2"/>
                </a:solidFill>
                <a:latin typeface="Times New Roman"/>
                <a:ea typeface="Times New Roman"/>
                <a:cs typeface="Times New Roman"/>
                <a:sym typeface="Times New Roman"/>
              </a:rPr>
              <a:t>:</a:t>
            </a:r>
            <a:endParaRPr sz="1500" dirty="0">
              <a:solidFill>
                <a:schemeClr val="dk2"/>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500" dirty="0">
                <a:solidFill>
                  <a:schemeClr val="dk2"/>
                </a:solidFill>
                <a:latin typeface="Times New Roman"/>
                <a:ea typeface="Times New Roman"/>
                <a:cs typeface="Times New Roman"/>
                <a:sym typeface="Times New Roman"/>
              </a:rPr>
              <a:t> In the preprocessing step we applied many types of scaling </a:t>
            </a:r>
            <a:endParaRPr sz="1500" dirty="0">
              <a:solidFill>
                <a:schemeClr val="dk2"/>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500" dirty="0">
                <a:solidFill>
                  <a:schemeClr val="dk2"/>
                </a:solidFill>
                <a:latin typeface="Times New Roman"/>
                <a:ea typeface="Times New Roman"/>
                <a:cs typeface="Times New Roman"/>
                <a:sym typeface="Times New Roman"/>
              </a:rPr>
              <a:t>The best (normalization 0,1)</a:t>
            </a:r>
            <a:endParaRPr sz="1500" dirty="0">
              <a:solidFill>
                <a:schemeClr val="dk2"/>
              </a:solidFill>
              <a:latin typeface="Times New Roman"/>
              <a:ea typeface="Times New Roman"/>
              <a:cs typeface="Times New Roman"/>
              <a:sym typeface="Times New Roman"/>
            </a:endParaRPr>
          </a:p>
          <a:p>
            <a:pPr marL="0" lvl="0" indent="0" algn="l" rtl="0">
              <a:spcBef>
                <a:spcPts val="1200"/>
              </a:spcBef>
              <a:spcAft>
                <a:spcPts val="0"/>
              </a:spcAft>
              <a:buNone/>
            </a:pPr>
            <a:r>
              <a:rPr lang="en" sz="1500" b="1" dirty="0">
                <a:solidFill>
                  <a:schemeClr val="dk2"/>
                </a:solidFill>
                <a:latin typeface="Times New Roman"/>
                <a:ea typeface="Times New Roman"/>
                <a:cs typeface="Times New Roman"/>
                <a:sym typeface="Times New Roman"/>
              </a:rPr>
              <a:t>Second</a:t>
            </a:r>
            <a:r>
              <a:rPr lang="en" sz="1500" dirty="0">
                <a:solidFill>
                  <a:schemeClr val="dk2"/>
                </a:solidFill>
                <a:latin typeface="Times New Roman"/>
                <a:ea typeface="Times New Roman"/>
                <a:cs typeface="Times New Roman"/>
                <a:sym typeface="Times New Roman"/>
              </a:rPr>
              <a:t>:</a:t>
            </a:r>
            <a:endParaRPr sz="1500" dirty="0">
              <a:solidFill>
                <a:schemeClr val="dk2"/>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500" dirty="0">
                <a:solidFill>
                  <a:schemeClr val="dk2"/>
                </a:solidFill>
                <a:latin typeface="Times New Roman"/>
                <a:ea typeface="Times New Roman"/>
                <a:cs typeface="Times New Roman"/>
                <a:sym typeface="Times New Roman"/>
              </a:rPr>
              <a:t>we used </a:t>
            </a:r>
            <a:endParaRPr sz="1500" dirty="0">
              <a:solidFill>
                <a:schemeClr val="dk2"/>
              </a:solidFill>
              <a:latin typeface="Times New Roman"/>
              <a:ea typeface="Times New Roman"/>
              <a:cs typeface="Times New Roman"/>
              <a:sym typeface="Times New Roman"/>
            </a:endParaRPr>
          </a:p>
          <a:p>
            <a:pPr marL="457200" lvl="0" indent="-323850" algn="l" rtl="0">
              <a:lnSpc>
                <a:spcPct val="115000"/>
              </a:lnSpc>
              <a:spcBef>
                <a:spcPts val="1200"/>
              </a:spcBef>
              <a:spcAft>
                <a:spcPts val="0"/>
              </a:spcAft>
              <a:buClr>
                <a:schemeClr val="dk2"/>
              </a:buClr>
              <a:buSzPts val="1500"/>
              <a:buFont typeface="Times New Roman"/>
              <a:buChar char="-"/>
            </a:pPr>
            <a:r>
              <a:rPr lang="en" sz="1500" dirty="0">
                <a:solidFill>
                  <a:schemeClr val="dk2"/>
                </a:solidFill>
                <a:latin typeface="Times New Roman"/>
                <a:ea typeface="Times New Roman"/>
                <a:cs typeface="Times New Roman"/>
                <a:sym typeface="Times New Roman"/>
              </a:rPr>
              <a:t>train_test_split to split the data</a:t>
            </a:r>
            <a:endParaRPr sz="1500" dirty="0">
              <a:solidFill>
                <a:schemeClr val="dk2"/>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2"/>
              </a:buClr>
              <a:buSzPts val="1500"/>
              <a:buFont typeface="Times New Roman"/>
              <a:buChar char="-"/>
            </a:pPr>
            <a:r>
              <a:rPr lang="en" sz="1500" dirty="0">
                <a:solidFill>
                  <a:schemeClr val="dk2"/>
                </a:solidFill>
                <a:latin typeface="Times New Roman"/>
                <a:ea typeface="Times New Roman"/>
                <a:cs typeface="Times New Roman"/>
                <a:sym typeface="Times New Roman"/>
              </a:rPr>
              <a:t>K-fold </a:t>
            </a:r>
            <a:endParaRPr sz="1500" dirty="0">
              <a:solidFill>
                <a:schemeClr val="dk2"/>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500" dirty="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endParaRPr sz="1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subTitle" idx="1"/>
          </p:nvPr>
        </p:nvSpPr>
        <p:spPr>
          <a:xfrm>
            <a:off x="740975" y="1413000"/>
            <a:ext cx="7752000" cy="2913000"/>
          </a:xfrm>
          <a:prstGeom prst="rect">
            <a:avLst/>
          </a:prstGeom>
        </p:spPr>
        <p:txBody>
          <a:bodyPr spcFirstLastPara="1" wrap="square" lIns="91425" tIns="91425" rIns="91425" bIns="91425" anchor="t" anchorCtr="0">
            <a:normAutofit fontScale="55000" lnSpcReduction="20000"/>
          </a:bodyPr>
          <a:lstStyle/>
          <a:p>
            <a:pPr marL="0" lvl="0" indent="0" algn="l" rtl="0">
              <a:lnSpc>
                <a:spcPct val="115000"/>
              </a:lnSpc>
              <a:spcBef>
                <a:spcPts val="1200"/>
              </a:spcBef>
              <a:spcAft>
                <a:spcPts val="0"/>
              </a:spcAft>
              <a:buNone/>
            </a:pPr>
            <a:r>
              <a:rPr lang="en" sz="4900" b="1">
                <a:solidFill>
                  <a:srgbClr val="202124"/>
                </a:solidFill>
                <a:latin typeface="Times New Roman"/>
                <a:ea typeface="Times New Roman"/>
                <a:cs typeface="Times New Roman"/>
                <a:sym typeface="Times New Roman"/>
              </a:rPr>
              <a:t>Third: </a:t>
            </a:r>
            <a:endParaRPr sz="4900" b="1">
              <a:solidFill>
                <a:srgbClr val="202124"/>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4600">
                <a:solidFill>
                  <a:srgbClr val="202124"/>
                </a:solidFill>
                <a:latin typeface="Times New Roman"/>
                <a:ea typeface="Times New Roman"/>
                <a:cs typeface="Times New Roman"/>
                <a:sym typeface="Times New Roman"/>
              </a:rPr>
              <a:t>we used</a:t>
            </a:r>
            <a:endParaRPr sz="4600">
              <a:solidFill>
                <a:srgbClr val="202124"/>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3150">
                <a:solidFill>
                  <a:srgbClr val="202124"/>
                </a:solidFill>
                <a:latin typeface="Times New Roman"/>
                <a:ea typeface="Times New Roman"/>
                <a:cs typeface="Times New Roman"/>
                <a:sym typeface="Times New Roman"/>
              </a:rPr>
              <a:t>    </a:t>
            </a:r>
            <a:r>
              <a:rPr lang="en" sz="3750">
                <a:solidFill>
                  <a:srgbClr val="202124"/>
                </a:solidFill>
                <a:latin typeface="Times New Roman"/>
                <a:ea typeface="Times New Roman"/>
                <a:cs typeface="Times New Roman"/>
                <a:sym typeface="Times New Roman"/>
              </a:rPr>
              <a:t>	</a:t>
            </a:r>
            <a:r>
              <a:rPr lang="en" sz="4600">
                <a:solidFill>
                  <a:srgbClr val="202124"/>
                </a:solidFill>
                <a:latin typeface="Times New Roman"/>
                <a:ea typeface="Times New Roman"/>
                <a:cs typeface="Times New Roman"/>
                <a:sym typeface="Times New Roman"/>
              </a:rPr>
              <a:t>-KNN with GCN</a:t>
            </a:r>
            <a:endParaRPr sz="4600">
              <a:solidFill>
                <a:srgbClr val="202124"/>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3150">
                <a:solidFill>
                  <a:srgbClr val="202124"/>
                </a:solidFill>
                <a:latin typeface="Times New Roman"/>
                <a:ea typeface="Times New Roman"/>
                <a:cs typeface="Times New Roman"/>
                <a:sym typeface="Times New Roman"/>
              </a:rPr>
              <a:t>    	</a:t>
            </a:r>
            <a:r>
              <a:rPr lang="en" sz="4600">
                <a:solidFill>
                  <a:srgbClr val="202124"/>
                </a:solidFill>
                <a:latin typeface="Times New Roman"/>
                <a:ea typeface="Times New Roman"/>
                <a:cs typeface="Times New Roman"/>
                <a:sym typeface="Times New Roman"/>
              </a:rPr>
              <a:t>- decision tree with GCN</a:t>
            </a:r>
            <a:endParaRPr sz="4600">
              <a:solidFill>
                <a:srgbClr val="202124"/>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3150">
                <a:solidFill>
                  <a:srgbClr val="202124"/>
                </a:solidFill>
                <a:latin typeface="Times New Roman"/>
                <a:ea typeface="Times New Roman"/>
                <a:cs typeface="Times New Roman"/>
                <a:sym typeface="Times New Roman"/>
              </a:rPr>
              <a:t>    	</a:t>
            </a:r>
            <a:r>
              <a:rPr lang="en" sz="4600">
                <a:solidFill>
                  <a:srgbClr val="202124"/>
                </a:solidFill>
                <a:latin typeface="Times New Roman"/>
                <a:ea typeface="Times New Roman"/>
                <a:cs typeface="Times New Roman"/>
                <a:sym typeface="Times New Roman"/>
              </a:rPr>
              <a:t>- random forest with GCN</a:t>
            </a:r>
            <a:endParaRPr sz="4600">
              <a:solidFill>
                <a:srgbClr val="202124"/>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10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5"/>
          <p:cNvSpPr txBox="1">
            <a:spLocks noGrp="1"/>
          </p:cNvSpPr>
          <p:nvPr>
            <p:ph type="subTitle" idx="1"/>
          </p:nvPr>
        </p:nvSpPr>
        <p:spPr>
          <a:xfrm>
            <a:off x="700675" y="814950"/>
            <a:ext cx="8138100" cy="418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indent="0"/>
            <a:r>
              <a:rPr lang="en-US" b="1" dirty="0">
                <a:solidFill>
                  <a:schemeClr val="bg2"/>
                </a:solidFill>
                <a:latin typeface="Times New Roman" panose="02020603050405020304" pitchFamily="18" charset="0"/>
                <a:cs typeface="Times New Roman" panose="02020603050405020304" pitchFamily="18" charset="0"/>
              </a:rPr>
              <a:t>Result</a:t>
            </a:r>
          </a:p>
          <a:p>
            <a:pPr marL="0" lvl="0" indent="0" algn="l" rtl="0">
              <a:spcBef>
                <a:spcPts val="0"/>
              </a:spcBef>
              <a:spcAft>
                <a:spcPts val="0"/>
              </a:spcAft>
              <a:buNone/>
            </a:pPr>
            <a:endParaRPr dirty="0"/>
          </a:p>
        </p:txBody>
      </p:sp>
      <p:graphicFrame>
        <p:nvGraphicFramePr>
          <p:cNvPr id="288" name="Google Shape;288;p45"/>
          <p:cNvGraphicFramePr/>
          <p:nvPr>
            <p:extLst>
              <p:ext uri="{D42A27DB-BD31-4B8C-83A1-F6EECF244321}">
                <p14:modId xmlns:p14="http://schemas.microsoft.com/office/powerpoint/2010/main" val="2728262774"/>
              </p:ext>
            </p:extLst>
          </p:nvPr>
        </p:nvGraphicFramePr>
        <p:xfrm>
          <a:off x="700675" y="1721214"/>
          <a:ext cx="8080225" cy="2868960"/>
        </p:xfrm>
        <a:graphic>
          <a:graphicData uri="http://schemas.openxmlformats.org/drawingml/2006/table">
            <a:tbl>
              <a:tblPr>
                <a:noFill/>
                <a:tableStyleId>{F18EFA8D-75A2-4D86-84BB-03D29A790D40}</a:tableStyleId>
              </a:tblPr>
              <a:tblGrid>
                <a:gridCol w="2114625">
                  <a:extLst>
                    <a:ext uri="{9D8B030D-6E8A-4147-A177-3AD203B41FA5}">
                      <a16:colId xmlns:a16="http://schemas.microsoft.com/office/drawing/2014/main" val="20000"/>
                    </a:ext>
                  </a:extLst>
                </a:gridCol>
                <a:gridCol w="1080700">
                  <a:extLst>
                    <a:ext uri="{9D8B030D-6E8A-4147-A177-3AD203B41FA5}">
                      <a16:colId xmlns:a16="http://schemas.microsoft.com/office/drawing/2014/main" val="20001"/>
                    </a:ext>
                  </a:extLst>
                </a:gridCol>
                <a:gridCol w="1894675">
                  <a:extLst>
                    <a:ext uri="{9D8B030D-6E8A-4147-A177-3AD203B41FA5}">
                      <a16:colId xmlns:a16="http://schemas.microsoft.com/office/drawing/2014/main" val="20002"/>
                    </a:ext>
                  </a:extLst>
                </a:gridCol>
                <a:gridCol w="1554325">
                  <a:extLst>
                    <a:ext uri="{9D8B030D-6E8A-4147-A177-3AD203B41FA5}">
                      <a16:colId xmlns:a16="http://schemas.microsoft.com/office/drawing/2014/main" val="20003"/>
                    </a:ext>
                  </a:extLst>
                </a:gridCol>
                <a:gridCol w="1435900">
                  <a:extLst>
                    <a:ext uri="{9D8B030D-6E8A-4147-A177-3AD203B41FA5}">
                      <a16:colId xmlns:a16="http://schemas.microsoft.com/office/drawing/2014/main" val="20004"/>
                    </a:ext>
                  </a:extLst>
                </a:gridCol>
              </a:tblGrid>
              <a:tr h="436199">
                <a:tc>
                  <a:txBody>
                    <a:bodyPr/>
                    <a:lstStyle/>
                    <a:p>
                      <a:pPr algn="ctr">
                        <a:lnSpc>
                          <a:spcPct val="100000"/>
                        </a:lnSpc>
                      </a:pPr>
                      <a:r>
                        <a:rPr lang="en-US" sz="1200" b="1">
                          <a:solidFill>
                            <a:srgbClr val="202124"/>
                          </a:solidFill>
                          <a:effectLst/>
                          <a:latin typeface="Times New Roman" panose="02020603050405020304" pitchFamily="18" charset="0"/>
                        </a:rPr>
                        <a:t>Changes</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b="1" dirty="0">
                          <a:solidFill>
                            <a:srgbClr val="000000"/>
                          </a:solidFill>
                          <a:effectLst/>
                          <a:latin typeface="Times New Roman" panose="02020603050405020304" pitchFamily="18" charset="0"/>
                        </a:rPr>
                        <a:t>IDE</a:t>
                      </a:r>
                      <a:endParaRPr lang="en-US" sz="1200" dirty="0">
                        <a:effectLst/>
                        <a:latin typeface="Times New Roman" panose="02020603050405020304" pitchFamily="18" charset="0"/>
                      </a:endParaRPr>
                    </a:p>
                  </a:txBody>
                  <a:tcPr marL="68580" marR="68580" marT="0" marB="0"/>
                </a:tc>
                <a:tc>
                  <a:txBody>
                    <a:bodyPr/>
                    <a:lstStyle/>
                    <a:p>
                      <a:pPr algn="ctr">
                        <a:lnSpc>
                          <a:spcPct val="100000"/>
                        </a:lnSpc>
                      </a:pPr>
                      <a:r>
                        <a:rPr lang="en-US" sz="1200" b="1" dirty="0">
                          <a:solidFill>
                            <a:srgbClr val="000000"/>
                          </a:solidFill>
                          <a:effectLst/>
                          <a:latin typeface="Times New Roman" panose="02020603050405020304" pitchFamily="18" charset="0"/>
                        </a:rPr>
                        <a:t>Run Time</a:t>
                      </a:r>
                      <a:endParaRPr lang="en-US" sz="1200" dirty="0">
                        <a:effectLst/>
                        <a:latin typeface="Times New Roman" panose="02020603050405020304" pitchFamily="18" charset="0"/>
                      </a:endParaRPr>
                    </a:p>
                  </a:txBody>
                  <a:tcPr marL="68580" marR="68580" marT="0" marB="0"/>
                </a:tc>
                <a:tc>
                  <a:txBody>
                    <a:bodyPr/>
                    <a:lstStyle/>
                    <a:p>
                      <a:pPr algn="ctr">
                        <a:lnSpc>
                          <a:spcPct val="100000"/>
                        </a:lnSpc>
                      </a:pPr>
                      <a:r>
                        <a:rPr lang="en-US" sz="1200" b="1">
                          <a:solidFill>
                            <a:srgbClr val="000000"/>
                          </a:solidFill>
                          <a:effectLst/>
                          <a:latin typeface="Times New Roman" panose="02020603050405020304" pitchFamily="18" charset="0"/>
                        </a:rPr>
                        <a:t>Classification Accuracy</a:t>
                      </a:r>
                      <a:endParaRPr lang="en-US" sz="1200">
                        <a:effectLst/>
                        <a:latin typeface="Times New Roman" panose="02020603050405020304" pitchFamily="18" charset="0"/>
                      </a:endParaRPr>
                    </a:p>
                  </a:txBody>
                  <a:tcPr marL="68580" marR="68580" marT="0" marB="0"/>
                </a:tc>
                <a:tc>
                  <a:txBody>
                    <a:bodyPr/>
                    <a:lstStyle/>
                    <a:p>
                      <a:pPr marL="0" marR="0" algn="ctr">
                        <a:lnSpc>
                          <a:spcPct val="100000"/>
                        </a:lnSpc>
                        <a:spcBef>
                          <a:spcPts val="0"/>
                        </a:spcBef>
                        <a:spcAft>
                          <a:spcPts val="0"/>
                        </a:spcAft>
                      </a:pPr>
                      <a:r>
                        <a:rPr lang="en-US" sz="1200" b="1">
                          <a:solidFill>
                            <a:srgbClr val="2A2A2A"/>
                          </a:solidFill>
                          <a:effectLst/>
                          <a:latin typeface="Times New Roman" panose="02020603050405020304" pitchFamily="18" charset="0"/>
                          <a:ea typeface="Times New Roman" panose="02020603050405020304" pitchFamily="18" charset="0"/>
                          <a:cs typeface="Times New Roman" panose="02020603050405020304" pitchFamily="18" charset="0"/>
                        </a:rPr>
                        <a:t>Pearson’s correlation</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03950">
                <a:tc>
                  <a:txBody>
                    <a:bodyPr/>
                    <a:lstStyle/>
                    <a:p>
                      <a:pPr algn="ctr">
                        <a:lnSpc>
                          <a:spcPct val="100000"/>
                        </a:lnSpc>
                      </a:pPr>
                      <a:r>
                        <a:rPr lang="en-US" sz="1200" dirty="0">
                          <a:solidFill>
                            <a:srgbClr val="202124"/>
                          </a:solidFill>
                          <a:effectLst/>
                          <a:latin typeface="Times New Roman" panose="02020603050405020304" pitchFamily="18" charset="0"/>
                        </a:rPr>
                        <a:t>Without Changes</a:t>
                      </a:r>
                      <a:endParaRPr lang="en-US" sz="1200" dirty="0">
                        <a:effectLst/>
                        <a:latin typeface="Times New Roman" panose="02020603050405020304" pitchFamily="18" charset="0"/>
                      </a:endParaRPr>
                    </a:p>
                  </a:txBody>
                  <a:tcPr marL="68580" marR="68580" marT="0" marB="0"/>
                </a:tc>
                <a:tc>
                  <a:txBody>
                    <a:bodyPr/>
                    <a:lstStyle/>
                    <a:p>
                      <a:pPr algn="ctr">
                        <a:lnSpc>
                          <a:spcPct val="100000"/>
                        </a:lnSpc>
                      </a:pPr>
                      <a:r>
                        <a:rPr lang="en-US" sz="1200" dirty="0">
                          <a:solidFill>
                            <a:srgbClr val="202124"/>
                          </a:solidFill>
                          <a:effectLst/>
                          <a:latin typeface="Times New Roman" panose="02020603050405020304" pitchFamily="18" charset="0"/>
                        </a:rPr>
                        <a:t>Colab Pro</a:t>
                      </a:r>
                      <a:endParaRPr lang="en-US" sz="1200" dirty="0">
                        <a:effectLst/>
                        <a:latin typeface="Times New Roman" panose="02020603050405020304" pitchFamily="18" charset="0"/>
                      </a:endParaRPr>
                    </a:p>
                  </a:txBody>
                  <a:tcPr marL="68580" marR="68580" marT="0" marB="0"/>
                </a:tc>
                <a:tc>
                  <a:txBody>
                    <a:bodyPr/>
                    <a:lstStyle/>
                    <a:p>
                      <a:pPr algn="ctr">
                        <a:lnSpc>
                          <a:spcPct val="100000"/>
                        </a:lnSpc>
                      </a:pPr>
                      <a:r>
                        <a:rPr lang="en-US" sz="1200" dirty="0">
                          <a:solidFill>
                            <a:srgbClr val="202124"/>
                          </a:solidFill>
                          <a:effectLst/>
                          <a:latin typeface="Times New Roman" panose="02020603050405020304" pitchFamily="18" charset="0"/>
                        </a:rPr>
                        <a:t>regression: 25m, classification: 2</a:t>
                      </a:r>
                      <a:r>
                        <a:rPr lang="en-US" sz="1200" dirty="0">
                          <a:effectLst/>
                          <a:latin typeface="Times New Roman" panose="02020603050405020304" pitchFamily="18" charset="0"/>
                        </a:rPr>
                        <a:t>0</a:t>
                      </a:r>
                      <a:r>
                        <a:rPr lang="en-US" sz="1200" dirty="0">
                          <a:solidFill>
                            <a:srgbClr val="202124"/>
                          </a:solidFill>
                          <a:effectLst/>
                          <a:latin typeface="Times New Roman" panose="02020603050405020304" pitchFamily="18" charset="0"/>
                        </a:rPr>
                        <a:t>m</a:t>
                      </a:r>
                      <a:endParaRPr lang="en-US" sz="1200" dirty="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84.1</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92.7</a:t>
                      </a:r>
                      <a:endParaRPr lang="en-US" sz="1200">
                        <a:effectLst/>
                        <a:latin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78631">
                <a:tc>
                  <a:txBody>
                    <a:bodyPr/>
                    <a:lstStyle/>
                    <a:p>
                      <a:pPr algn="ctr">
                        <a:lnSpc>
                          <a:spcPct val="100000"/>
                        </a:lnSpc>
                      </a:pPr>
                      <a:r>
                        <a:rPr lang="en-US" sz="1200">
                          <a:solidFill>
                            <a:srgbClr val="000000"/>
                          </a:solidFill>
                          <a:effectLst/>
                          <a:latin typeface="Times New Roman" panose="02020603050405020304" pitchFamily="18" charset="0"/>
                        </a:rPr>
                        <a:t>Random forest with GCN</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Colab Pro</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dirty="0">
                          <a:solidFill>
                            <a:srgbClr val="202124"/>
                          </a:solidFill>
                          <a:effectLst/>
                          <a:latin typeface="Times New Roman" panose="02020603050405020304" pitchFamily="18" charset="0"/>
                        </a:rPr>
                        <a:t>regression: 15m, classification: 12m</a:t>
                      </a:r>
                      <a:endParaRPr lang="en-US" sz="1200" dirty="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84.29</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92.91</a:t>
                      </a:r>
                      <a:endParaRPr lang="en-US" sz="1200">
                        <a:effectLst/>
                        <a:latin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92919">
                <a:tc>
                  <a:txBody>
                    <a:bodyPr/>
                    <a:lstStyle/>
                    <a:p>
                      <a:pPr algn="ctr">
                        <a:lnSpc>
                          <a:spcPct val="100000"/>
                        </a:lnSpc>
                      </a:pPr>
                      <a:r>
                        <a:rPr lang="en-US" sz="1200">
                          <a:solidFill>
                            <a:srgbClr val="000000"/>
                          </a:solidFill>
                          <a:effectLst/>
                          <a:latin typeface="Times New Roman" panose="02020603050405020304" pitchFamily="18" charset="0"/>
                        </a:rPr>
                        <a:t>Decision tree with GCN</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Colab Pro</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regression: 16m, classification: 14m</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85.24</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93.33</a:t>
                      </a:r>
                      <a:endParaRPr lang="en-US" sz="1200">
                        <a:effectLst/>
                        <a:latin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92919">
                <a:tc>
                  <a:txBody>
                    <a:bodyPr/>
                    <a:lstStyle/>
                    <a:p>
                      <a:pPr algn="ctr">
                        <a:lnSpc>
                          <a:spcPct val="100000"/>
                        </a:lnSpc>
                      </a:pPr>
                      <a:r>
                        <a:rPr lang="en-US" sz="1200">
                          <a:solidFill>
                            <a:srgbClr val="000000"/>
                          </a:solidFill>
                          <a:effectLst/>
                          <a:latin typeface="Times New Roman" panose="02020603050405020304" pitchFamily="18" charset="0"/>
                        </a:rPr>
                        <a:t>KNN (K=4) with GCN</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Colab Pro</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regression :14m, classification:9m</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86.04</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94.54</a:t>
                      </a:r>
                      <a:endParaRPr lang="en-US" sz="1200">
                        <a:effectLst/>
                        <a:latin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64342">
                <a:tc>
                  <a:txBody>
                    <a:bodyPr/>
                    <a:lstStyle/>
                    <a:p>
                      <a:pPr algn="ctr">
                        <a:lnSpc>
                          <a:spcPct val="100000"/>
                        </a:lnSpc>
                      </a:pPr>
                      <a:r>
                        <a:rPr lang="en-US" sz="1200" dirty="0">
                          <a:solidFill>
                            <a:srgbClr val="202124"/>
                          </a:solidFill>
                          <a:effectLst/>
                          <a:latin typeface="Times New Roman" panose="02020603050405020304" pitchFamily="18" charset="0"/>
                        </a:rPr>
                        <a:t>k-fold</a:t>
                      </a:r>
                      <a:endParaRPr lang="en-US" sz="1200" dirty="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Colab Pro</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regression: 30m, classification: 22m</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a:solidFill>
                            <a:srgbClr val="202124"/>
                          </a:solidFill>
                          <a:effectLst/>
                          <a:latin typeface="Times New Roman" panose="02020603050405020304" pitchFamily="18" charset="0"/>
                        </a:rPr>
                        <a:t>87.66</a:t>
                      </a:r>
                      <a:endParaRPr lang="en-US" sz="1200">
                        <a:effectLst/>
                        <a:latin typeface="Times New Roman" panose="02020603050405020304" pitchFamily="18" charset="0"/>
                      </a:endParaRPr>
                    </a:p>
                  </a:txBody>
                  <a:tcPr marL="68580" marR="68580" marT="0" marB="0"/>
                </a:tc>
                <a:tc>
                  <a:txBody>
                    <a:bodyPr/>
                    <a:lstStyle/>
                    <a:p>
                      <a:pPr algn="ctr">
                        <a:lnSpc>
                          <a:spcPct val="100000"/>
                        </a:lnSpc>
                      </a:pPr>
                      <a:r>
                        <a:rPr lang="en-US" sz="1200" dirty="0">
                          <a:solidFill>
                            <a:srgbClr val="202124"/>
                          </a:solidFill>
                          <a:effectLst/>
                          <a:latin typeface="Times New Roman" panose="02020603050405020304" pitchFamily="18" charset="0"/>
                        </a:rPr>
                        <a:t>95.17</a:t>
                      </a:r>
                      <a:endParaRPr lang="en-US" sz="1200" dirty="0">
                        <a:effectLst/>
                        <a:latin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subTitle" idx="1"/>
          </p:nvPr>
        </p:nvSpPr>
        <p:spPr>
          <a:xfrm>
            <a:off x="1045572" y="2055938"/>
            <a:ext cx="7052856" cy="1487363"/>
          </a:xfrm>
          <a:prstGeom prst="rect">
            <a:avLst/>
          </a:prstGeom>
        </p:spPr>
        <p:txBody>
          <a:bodyPr spcFirstLastPara="1" wrap="square" lIns="91425" tIns="91425" rIns="91425" bIns="91425" anchor="t" anchorCtr="0">
            <a:normAutofit/>
          </a:bodyPr>
          <a:lstStyle/>
          <a:p>
            <a:pPr marL="0" lvl="0" indent="0" algn="ctr" rtl="0">
              <a:lnSpc>
                <a:spcPct val="115000"/>
              </a:lnSpc>
              <a:spcBef>
                <a:spcPts val="1200"/>
              </a:spcBef>
              <a:spcAft>
                <a:spcPts val="0"/>
              </a:spcAft>
              <a:buNone/>
            </a:pPr>
            <a:r>
              <a:rPr lang="en-US" sz="2100" b="1" dirty="0">
                <a:solidFill>
                  <a:srgbClr val="202124"/>
                </a:solidFill>
                <a:latin typeface="Times New Roman"/>
                <a:ea typeface="Times New Roman"/>
                <a:cs typeface="Times New Roman"/>
                <a:sym typeface="Times New Roman"/>
              </a:rPr>
              <a:t>Any Questions?</a:t>
            </a:r>
            <a:endParaRPr sz="2100" b="1" dirty="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3161197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subTitle" idx="1"/>
          </p:nvPr>
        </p:nvSpPr>
        <p:spPr>
          <a:xfrm>
            <a:off x="1045572" y="2055938"/>
            <a:ext cx="7052856" cy="1487363"/>
          </a:xfrm>
          <a:prstGeom prst="rect">
            <a:avLst/>
          </a:prstGeom>
        </p:spPr>
        <p:txBody>
          <a:bodyPr spcFirstLastPara="1" wrap="square" lIns="91425" tIns="91425" rIns="91425" bIns="91425" anchor="t" anchorCtr="0">
            <a:normAutofit/>
          </a:bodyPr>
          <a:lstStyle/>
          <a:p>
            <a:pPr marL="0" lvl="0" indent="0" algn="ctr" rtl="0">
              <a:spcBef>
                <a:spcPts val="1200"/>
              </a:spcBef>
              <a:spcAft>
                <a:spcPts val="0"/>
              </a:spcAft>
              <a:buNone/>
            </a:pPr>
            <a:r>
              <a:rPr lang="en-US" sz="2100" b="1" dirty="0">
                <a:solidFill>
                  <a:schemeClr val="bg2"/>
                </a:solidFill>
                <a:latin typeface="Times New Roman" panose="02020603050405020304" pitchFamily="18" charset="0"/>
                <a:cs typeface="Times New Roman" panose="02020603050405020304" pitchFamily="18" charset="0"/>
              </a:rPr>
              <a:t>Thank You!</a:t>
            </a:r>
            <a:endParaRPr sz="2100"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5945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670400" y="1322450"/>
            <a:ext cx="7687800" cy="651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a:t>
            </a:r>
            <a:endParaRPr/>
          </a:p>
        </p:txBody>
      </p:sp>
      <p:sp>
        <p:nvSpPr>
          <p:cNvPr id="99" name="Google Shape;99;p15"/>
          <p:cNvSpPr txBox="1">
            <a:spLocks noGrp="1"/>
          </p:cNvSpPr>
          <p:nvPr>
            <p:ph type="subTitle" idx="1"/>
          </p:nvPr>
        </p:nvSpPr>
        <p:spPr>
          <a:xfrm>
            <a:off x="385763" y="2057625"/>
            <a:ext cx="8699037" cy="25836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1300" dirty="0">
                <a:solidFill>
                  <a:schemeClr val="dk2"/>
                </a:solidFill>
                <a:latin typeface="Times New Roman" panose="02020603050405020304" pitchFamily="18" charset="0"/>
                <a:cs typeface="Times New Roman" panose="02020603050405020304" pitchFamily="18" charset="0"/>
              </a:rPr>
              <a:t>- Difference between Oncology and cancer.</a:t>
            </a:r>
            <a:endParaRPr sz="1300" dirty="0">
              <a:solidFill>
                <a:schemeClr val="dk2"/>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r>
              <a:rPr lang="en" sz="1300" dirty="0">
                <a:solidFill>
                  <a:schemeClr val="dk2"/>
                </a:solidFill>
                <a:latin typeface="Times New Roman" panose="02020603050405020304" pitchFamily="18" charset="0"/>
                <a:cs typeface="Times New Roman" panose="02020603050405020304" pitchFamily="18" charset="0"/>
              </a:rPr>
              <a:t>-</a:t>
            </a:r>
            <a:r>
              <a:rPr lang="en" sz="1300" dirty="0">
                <a:solidFill>
                  <a:srgbClr val="000000"/>
                </a:solidFill>
                <a:latin typeface="Times New Roman" panose="02020603050405020304" pitchFamily="18" charset="0"/>
                <a:cs typeface="Times New Roman" panose="02020603050405020304" pitchFamily="18" charset="0"/>
              </a:rPr>
              <a:t>The DNA inside a cell is grouped into many individual genes.</a:t>
            </a:r>
            <a:endParaRPr sz="1300" dirty="0">
              <a:solidFill>
                <a:srgbClr val="000000"/>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r>
              <a:rPr lang="en" sz="1300" dirty="0">
                <a:solidFill>
                  <a:srgbClr val="000000"/>
                </a:solidFill>
                <a:latin typeface="Times New Roman" panose="02020603050405020304" pitchFamily="18" charset="0"/>
                <a:cs typeface="Times New Roman" panose="02020603050405020304" pitchFamily="18" charset="0"/>
              </a:rPr>
              <a:t>-Each gene contains a set of instructions that tell the cell what functions to perform and how to grow.</a:t>
            </a:r>
            <a:endParaRPr sz="1300" dirty="0">
              <a:solidFill>
                <a:srgbClr val="000000"/>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r>
              <a:rPr lang="en" sz="1300" dirty="0">
                <a:solidFill>
                  <a:srgbClr val="000000"/>
                </a:solidFill>
                <a:latin typeface="Times New Roman" panose="02020603050405020304" pitchFamily="18" charset="0"/>
                <a:cs typeface="Times New Roman" panose="02020603050405020304" pitchFamily="18" charset="0"/>
              </a:rPr>
              <a:t>-Errors in these instructions can stop the cell from performing its normal function and may allow the cell to become cancerous.</a:t>
            </a:r>
            <a:endParaRPr sz="1300" dirty="0">
              <a:solidFill>
                <a:srgbClr val="000000"/>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r>
              <a:rPr lang="en" sz="1300" dirty="0">
                <a:solidFill>
                  <a:schemeClr val="dk2"/>
                </a:solidFill>
                <a:latin typeface="Times New Roman" panose="02020603050405020304" pitchFamily="18" charset="0"/>
                <a:cs typeface="Times New Roman" panose="02020603050405020304" pitchFamily="18" charset="0"/>
              </a:rPr>
              <a:t>-Cancer is characterized by the development of abnormal cells that divide uncontrollably.</a:t>
            </a:r>
            <a:endParaRPr sz="1300" dirty="0">
              <a:solidFill>
                <a:srgbClr val="000000"/>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r>
              <a:rPr lang="en" sz="1300" dirty="0">
                <a:solidFill>
                  <a:schemeClr val="dk2"/>
                </a:solidFill>
                <a:latin typeface="Times New Roman" panose="02020603050405020304" pitchFamily="18" charset="0"/>
                <a:cs typeface="Times New Roman" panose="02020603050405020304" pitchFamily="18" charset="0"/>
              </a:rPr>
              <a:t>- </a:t>
            </a:r>
            <a:r>
              <a:rPr lang="en-US" sz="1300" dirty="0">
                <a:solidFill>
                  <a:srgbClr val="202124"/>
                </a:solidFill>
                <a:effectLst/>
                <a:latin typeface="Times New Roman" panose="02020603050405020304" pitchFamily="18" charset="0"/>
                <a:ea typeface="Times New Roman" panose="02020603050405020304" pitchFamily="18" charset="0"/>
              </a:rPr>
              <a:t>Cancer is a major cause of death worldwide and is the leading cause of death for 10 million people, or approximately one death in every 6 deaths.</a:t>
            </a:r>
            <a:endParaRPr sz="1300" dirty="0">
              <a:solidFill>
                <a:schemeClr val="dk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ctrTitle"/>
          </p:nvPr>
        </p:nvSpPr>
        <p:spPr>
          <a:xfrm>
            <a:off x="784975" y="1322450"/>
            <a:ext cx="7632600" cy="700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Problems</a:t>
            </a:r>
            <a:endParaRPr/>
          </a:p>
        </p:txBody>
      </p:sp>
      <p:sp>
        <p:nvSpPr>
          <p:cNvPr id="105" name="Google Shape;105;p16"/>
          <p:cNvSpPr txBox="1">
            <a:spLocks noGrp="1"/>
          </p:cNvSpPr>
          <p:nvPr>
            <p:ph type="subTitle" idx="1"/>
          </p:nvPr>
        </p:nvSpPr>
        <p:spPr>
          <a:xfrm>
            <a:off x="702050" y="2129875"/>
            <a:ext cx="7715700" cy="281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2"/>
                </a:solidFill>
              </a:rPr>
              <a:t>-Centers interested in diagnosing and treating tumors have a set of problems.</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p:txBody>
      </p:sp>
      <p:pic>
        <p:nvPicPr>
          <p:cNvPr id="106" name="Google Shape;106;p16"/>
          <p:cNvPicPr preferRelativeResize="0"/>
          <p:nvPr/>
        </p:nvPicPr>
        <p:blipFill rotWithShape="1">
          <a:blip r:embed="rId3">
            <a:alphaModFix/>
          </a:blip>
          <a:srcRect l="2471" t="8588" r="2090" b="3329"/>
          <a:stretch/>
        </p:blipFill>
        <p:spPr>
          <a:xfrm>
            <a:off x="1243413" y="2518675"/>
            <a:ext cx="6632975" cy="254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729450" y="1433425"/>
            <a:ext cx="7688100" cy="47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900">
                <a:solidFill>
                  <a:srgbClr val="000000"/>
                </a:solidFill>
                <a:latin typeface="Arial"/>
                <a:ea typeface="Arial"/>
                <a:cs typeface="Arial"/>
                <a:sym typeface="Arial"/>
              </a:rPr>
              <a:t>PROBLEM SOLUTION</a:t>
            </a:r>
            <a:endParaRPr sz="2600"/>
          </a:p>
        </p:txBody>
      </p:sp>
      <p:sp>
        <p:nvSpPr>
          <p:cNvPr id="112" name="Google Shape;112;p17"/>
          <p:cNvSpPr txBox="1">
            <a:spLocks noGrp="1"/>
          </p:cNvSpPr>
          <p:nvPr>
            <p:ph type="subTitle" idx="1"/>
          </p:nvPr>
        </p:nvSpPr>
        <p:spPr>
          <a:xfrm>
            <a:off x="786975" y="1981500"/>
            <a:ext cx="3527400" cy="30354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 sz="1500" b="1">
                <a:solidFill>
                  <a:srgbClr val="000000"/>
                </a:solidFill>
              </a:rPr>
              <a:t>we have provided some solutions to most of the problems,by making an application that provide some facilitate for both doctor and patient</a:t>
            </a:r>
            <a:r>
              <a:rPr lang="en" sz="2000" b="1">
                <a:solidFill>
                  <a:srgbClr val="000000"/>
                </a:solidFill>
              </a:rPr>
              <a:t>.</a:t>
            </a:r>
            <a:endParaRPr sz="1500" b="1">
              <a:solidFill>
                <a:srgbClr val="000000"/>
              </a:solidFill>
            </a:endParaRPr>
          </a:p>
          <a:p>
            <a:pPr marL="0" lvl="0" indent="0" algn="l" rtl="0">
              <a:lnSpc>
                <a:spcPct val="90000"/>
              </a:lnSpc>
              <a:spcBef>
                <a:spcPts val="1000"/>
              </a:spcBef>
              <a:spcAft>
                <a:spcPts val="0"/>
              </a:spcAft>
              <a:buNone/>
            </a:pPr>
            <a:r>
              <a:rPr lang="en" sz="1500" b="1">
                <a:solidFill>
                  <a:srgbClr val="000000"/>
                </a:solidFill>
              </a:rPr>
              <a:t>For patient:</a:t>
            </a:r>
            <a:endParaRPr sz="1500" b="1">
              <a:solidFill>
                <a:srgbClr val="000000"/>
              </a:solidFill>
            </a:endParaRPr>
          </a:p>
          <a:p>
            <a:pPr marL="457200" lvl="0" indent="-317500" algn="l" rtl="0">
              <a:lnSpc>
                <a:spcPct val="90000"/>
              </a:lnSpc>
              <a:spcBef>
                <a:spcPts val="1000"/>
              </a:spcBef>
              <a:spcAft>
                <a:spcPts val="0"/>
              </a:spcAft>
              <a:buClr>
                <a:srgbClr val="000000"/>
              </a:buClr>
              <a:buSzPts val="1400"/>
              <a:buChar char="●"/>
            </a:pPr>
            <a:r>
              <a:rPr lang="en" sz="1400">
                <a:solidFill>
                  <a:srgbClr val="000000"/>
                </a:solidFill>
              </a:rPr>
              <a:t>Services</a:t>
            </a:r>
            <a:endParaRPr sz="1400">
              <a:solidFill>
                <a:srgbClr val="000000"/>
              </a:solidFill>
            </a:endParaRPr>
          </a:p>
          <a:p>
            <a:pPr marL="457200" lvl="0" indent="-317500" algn="l" rtl="0">
              <a:lnSpc>
                <a:spcPct val="90000"/>
              </a:lnSpc>
              <a:spcBef>
                <a:spcPts val="0"/>
              </a:spcBef>
              <a:spcAft>
                <a:spcPts val="0"/>
              </a:spcAft>
              <a:buClr>
                <a:srgbClr val="000000"/>
              </a:buClr>
              <a:buSzPts val="1400"/>
              <a:buChar char="●"/>
            </a:pPr>
            <a:r>
              <a:rPr lang="en" sz="1400">
                <a:solidFill>
                  <a:srgbClr val="000000"/>
                </a:solidFill>
              </a:rPr>
              <a:t>booking online</a:t>
            </a:r>
            <a:endParaRPr sz="1400">
              <a:solidFill>
                <a:srgbClr val="000000"/>
              </a:solidFill>
            </a:endParaRPr>
          </a:p>
          <a:p>
            <a:pPr marL="457200" lvl="0" indent="0" algn="l" rtl="0">
              <a:spcBef>
                <a:spcPts val="0"/>
              </a:spcBef>
              <a:spcAft>
                <a:spcPts val="0"/>
              </a:spcAft>
              <a:buNone/>
            </a:pPr>
            <a:endParaRPr/>
          </a:p>
        </p:txBody>
      </p:sp>
      <p:pic>
        <p:nvPicPr>
          <p:cNvPr id="113" name="Google Shape;113;p17"/>
          <p:cNvPicPr preferRelativeResize="0"/>
          <p:nvPr/>
        </p:nvPicPr>
        <p:blipFill>
          <a:blip r:embed="rId3">
            <a:alphaModFix/>
          </a:blip>
          <a:stretch>
            <a:fillRect/>
          </a:stretch>
        </p:blipFill>
        <p:spPr>
          <a:xfrm>
            <a:off x="4637575" y="1658275"/>
            <a:ext cx="2124975" cy="3358625"/>
          </a:xfrm>
          <a:prstGeom prst="rect">
            <a:avLst/>
          </a:prstGeom>
          <a:noFill/>
          <a:ln>
            <a:noFill/>
          </a:ln>
        </p:spPr>
      </p:pic>
      <p:pic>
        <p:nvPicPr>
          <p:cNvPr id="114" name="Google Shape;114;p17"/>
          <p:cNvPicPr preferRelativeResize="0"/>
          <p:nvPr/>
        </p:nvPicPr>
        <p:blipFill>
          <a:blip r:embed="rId4">
            <a:alphaModFix/>
          </a:blip>
          <a:stretch>
            <a:fillRect/>
          </a:stretch>
        </p:blipFill>
        <p:spPr>
          <a:xfrm>
            <a:off x="6928275" y="1693425"/>
            <a:ext cx="1967450" cy="3323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ctrTitle"/>
          </p:nvPr>
        </p:nvSpPr>
        <p:spPr>
          <a:xfrm>
            <a:off x="729450" y="1322450"/>
            <a:ext cx="7688100" cy="541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900">
                <a:solidFill>
                  <a:srgbClr val="000000"/>
                </a:solidFill>
                <a:latin typeface="Arial"/>
                <a:ea typeface="Arial"/>
                <a:cs typeface="Arial"/>
                <a:sym typeface="Arial"/>
              </a:rPr>
              <a:t>PROBLEM SOLUTION</a:t>
            </a:r>
            <a:endParaRPr/>
          </a:p>
        </p:txBody>
      </p:sp>
      <p:sp>
        <p:nvSpPr>
          <p:cNvPr id="120" name="Google Shape;120;p18"/>
          <p:cNvSpPr txBox="1">
            <a:spLocks noGrp="1"/>
          </p:cNvSpPr>
          <p:nvPr>
            <p:ph type="subTitle" idx="1"/>
          </p:nvPr>
        </p:nvSpPr>
        <p:spPr>
          <a:xfrm>
            <a:off x="729625" y="1939350"/>
            <a:ext cx="3542700" cy="304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For organization &amp; management:</a:t>
            </a:r>
            <a:endParaRPr/>
          </a:p>
          <a:p>
            <a:pPr marL="457200" lvl="0" indent="-330200" algn="l" rtl="0">
              <a:spcBef>
                <a:spcPts val="0"/>
              </a:spcBef>
              <a:spcAft>
                <a:spcPts val="0"/>
              </a:spcAft>
              <a:buSzPts val="1600"/>
              <a:buChar char="●"/>
            </a:pPr>
            <a:r>
              <a:rPr lang="en"/>
              <a:t>Appointments</a:t>
            </a:r>
            <a:endParaRPr/>
          </a:p>
          <a:p>
            <a:pPr marL="457200" lvl="0" indent="-330200" algn="l" rtl="0">
              <a:spcBef>
                <a:spcPts val="0"/>
              </a:spcBef>
              <a:spcAft>
                <a:spcPts val="0"/>
              </a:spcAft>
              <a:buSzPts val="1600"/>
              <a:buChar char="●"/>
            </a:pPr>
            <a:r>
              <a:rPr lang="en"/>
              <a:t>Requests</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pic>
        <p:nvPicPr>
          <p:cNvPr id="121" name="Google Shape;121;p18"/>
          <p:cNvPicPr preferRelativeResize="0"/>
          <p:nvPr/>
        </p:nvPicPr>
        <p:blipFill>
          <a:blip r:embed="rId3">
            <a:alphaModFix/>
          </a:blip>
          <a:stretch>
            <a:fillRect/>
          </a:stretch>
        </p:blipFill>
        <p:spPr>
          <a:xfrm>
            <a:off x="4735950" y="1496625"/>
            <a:ext cx="1967475" cy="3443050"/>
          </a:xfrm>
          <a:prstGeom prst="rect">
            <a:avLst/>
          </a:prstGeom>
          <a:noFill/>
          <a:ln>
            <a:noFill/>
          </a:ln>
        </p:spPr>
      </p:pic>
      <p:pic>
        <p:nvPicPr>
          <p:cNvPr id="122" name="Google Shape;122;p18"/>
          <p:cNvPicPr preferRelativeResize="0"/>
          <p:nvPr/>
        </p:nvPicPr>
        <p:blipFill>
          <a:blip r:embed="rId4">
            <a:alphaModFix/>
          </a:blip>
          <a:stretch>
            <a:fillRect/>
          </a:stretch>
        </p:blipFill>
        <p:spPr>
          <a:xfrm>
            <a:off x="6932975" y="1496625"/>
            <a:ext cx="1967475" cy="3492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ctrTitle"/>
          </p:nvPr>
        </p:nvSpPr>
        <p:spPr>
          <a:xfrm>
            <a:off x="729450" y="1322450"/>
            <a:ext cx="7688100" cy="541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900">
                <a:solidFill>
                  <a:srgbClr val="000000"/>
                </a:solidFill>
                <a:latin typeface="Arial"/>
                <a:ea typeface="Arial"/>
                <a:cs typeface="Arial"/>
                <a:sym typeface="Arial"/>
              </a:rPr>
              <a:t>PROBLEM SOLUTION</a:t>
            </a:r>
            <a:endParaRPr/>
          </a:p>
        </p:txBody>
      </p:sp>
      <p:sp>
        <p:nvSpPr>
          <p:cNvPr id="128" name="Google Shape;128;p19"/>
          <p:cNvSpPr txBox="1">
            <a:spLocks noGrp="1"/>
          </p:cNvSpPr>
          <p:nvPr>
            <p:ph type="subTitle" idx="1"/>
          </p:nvPr>
        </p:nvSpPr>
        <p:spPr>
          <a:xfrm>
            <a:off x="828000" y="1995575"/>
            <a:ext cx="3303600" cy="29652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 sz="1500" b="1">
                <a:solidFill>
                  <a:srgbClr val="000000"/>
                </a:solidFill>
              </a:rPr>
              <a:t>For doctor:</a:t>
            </a:r>
            <a:endParaRPr sz="1500" b="1">
              <a:solidFill>
                <a:srgbClr val="000000"/>
              </a:solidFill>
            </a:endParaRPr>
          </a:p>
          <a:p>
            <a:pPr marL="457200" lvl="0" indent="-317500" algn="l" rtl="0">
              <a:lnSpc>
                <a:spcPct val="90000"/>
              </a:lnSpc>
              <a:spcBef>
                <a:spcPts val="1000"/>
              </a:spcBef>
              <a:spcAft>
                <a:spcPts val="0"/>
              </a:spcAft>
              <a:buClr>
                <a:srgbClr val="000000"/>
              </a:buClr>
              <a:buSzPts val="1400"/>
              <a:buChar char="●"/>
            </a:pPr>
            <a:r>
              <a:rPr lang="en" sz="1400">
                <a:solidFill>
                  <a:srgbClr val="000000"/>
                </a:solidFill>
              </a:rPr>
              <a:t>Patient record</a:t>
            </a:r>
            <a:endParaRPr sz="1400">
              <a:solidFill>
                <a:srgbClr val="000000"/>
              </a:solidFill>
            </a:endParaRPr>
          </a:p>
          <a:p>
            <a:pPr marL="457200" lvl="0" indent="-317500" algn="l" rtl="0">
              <a:lnSpc>
                <a:spcPct val="90000"/>
              </a:lnSpc>
              <a:spcBef>
                <a:spcPts val="0"/>
              </a:spcBef>
              <a:spcAft>
                <a:spcPts val="0"/>
              </a:spcAft>
              <a:buClr>
                <a:srgbClr val="000000"/>
              </a:buClr>
              <a:buSzPts val="1400"/>
              <a:buChar char="●"/>
            </a:pPr>
            <a:r>
              <a:rPr lang="en" sz="1400">
                <a:solidFill>
                  <a:srgbClr val="000000"/>
                </a:solidFill>
              </a:rPr>
              <a:t>Appointments</a:t>
            </a:r>
            <a:endParaRPr sz="1400">
              <a:solidFill>
                <a:srgbClr val="000000"/>
              </a:solidFill>
            </a:endParaRPr>
          </a:p>
          <a:p>
            <a:pPr marL="457200" lvl="0" indent="0" algn="l" rtl="0">
              <a:lnSpc>
                <a:spcPct val="90000"/>
              </a:lnSpc>
              <a:spcBef>
                <a:spcPts val="1000"/>
              </a:spcBef>
              <a:spcAft>
                <a:spcPts val="0"/>
              </a:spcAft>
              <a:buNone/>
            </a:pPr>
            <a:endParaRPr sz="1400">
              <a:solidFill>
                <a:srgbClr val="000000"/>
              </a:solidFill>
            </a:endParaRPr>
          </a:p>
          <a:p>
            <a:pPr marL="0" lvl="0" indent="0" algn="l" rtl="0">
              <a:spcBef>
                <a:spcPts val="0"/>
              </a:spcBef>
              <a:spcAft>
                <a:spcPts val="0"/>
              </a:spcAft>
              <a:buNone/>
            </a:pPr>
            <a:endParaRPr/>
          </a:p>
        </p:txBody>
      </p:sp>
      <p:pic>
        <p:nvPicPr>
          <p:cNvPr id="129" name="Google Shape;129;p19"/>
          <p:cNvPicPr preferRelativeResize="0"/>
          <p:nvPr/>
        </p:nvPicPr>
        <p:blipFill>
          <a:blip r:embed="rId3">
            <a:alphaModFix/>
          </a:blip>
          <a:stretch>
            <a:fillRect/>
          </a:stretch>
        </p:blipFill>
        <p:spPr>
          <a:xfrm>
            <a:off x="6858000" y="1588025"/>
            <a:ext cx="2093900" cy="3309524"/>
          </a:xfrm>
          <a:prstGeom prst="rect">
            <a:avLst/>
          </a:prstGeom>
          <a:noFill/>
          <a:ln>
            <a:noFill/>
          </a:ln>
        </p:spPr>
      </p:pic>
      <p:pic>
        <p:nvPicPr>
          <p:cNvPr id="130" name="Google Shape;130;p19"/>
          <p:cNvPicPr preferRelativeResize="0"/>
          <p:nvPr/>
        </p:nvPicPr>
        <p:blipFill>
          <a:blip r:embed="rId4">
            <a:alphaModFix/>
          </a:blip>
          <a:stretch>
            <a:fillRect/>
          </a:stretch>
        </p:blipFill>
        <p:spPr>
          <a:xfrm>
            <a:off x="4433775" y="1588025"/>
            <a:ext cx="2122050" cy="3309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ctrTitle"/>
          </p:nvPr>
        </p:nvSpPr>
        <p:spPr>
          <a:xfrm>
            <a:off x="729450" y="1322450"/>
            <a:ext cx="7688100" cy="63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900">
                <a:solidFill>
                  <a:srgbClr val="000000"/>
                </a:solidFill>
                <a:latin typeface="Arial"/>
                <a:ea typeface="Arial"/>
                <a:cs typeface="Arial"/>
                <a:sym typeface="Arial"/>
              </a:rPr>
              <a:t>PROBLEM SOLUTION</a:t>
            </a:r>
            <a:endParaRPr/>
          </a:p>
        </p:txBody>
      </p:sp>
      <p:sp>
        <p:nvSpPr>
          <p:cNvPr id="136" name="Google Shape;136;p20"/>
          <p:cNvSpPr txBox="1">
            <a:spLocks noGrp="1"/>
          </p:cNvSpPr>
          <p:nvPr>
            <p:ph type="subTitle" idx="1"/>
          </p:nvPr>
        </p:nvSpPr>
        <p:spPr>
          <a:xfrm>
            <a:off x="729625" y="1953350"/>
            <a:ext cx="8236500" cy="30918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 sz="1500" b="1">
                <a:solidFill>
                  <a:srgbClr val="000000"/>
                </a:solidFill>
              </a:rPr>
              <a:t>For doctor:</a:t>
            </a:r>
            <a:endParaRPr sz="1400">
              <a:solidFill>
                <a:srgbClr val="000000"/>
              </a:solidFill>
            </a:endParaRPr>
          </a:p>
          <a:p>
            <a:pPr marL="457200" lvl="0" indent="-355600" algn="l" rtl="0">
              <a:lnSpc>
                <a:spcPct val="90000"/>
              </a:lnSpc>
              <a:spcBef>
                <a:spcPts val="1000"/>
              </a:spcBef>
              <a:spcAft>
                <a:spcPts val="0"/>
              </a:spcAft>
              <a:buClr>
                <a:srgbClr val="000000"/>
              </a:buClr>
              <a:buSzPts val="2000"/>
              <a:buFont typeface="Arial"/>
              <a:buChar char="●"/>
            </a:pPr>
            <a:r>
              <a:rPr lang="en" sz="1400">
                <a:solidFill>
                  <a:srgbClr val="000000"/>
                </a:solidFill>
              </a:rPr>
              <a:t>Machine model</a:t>
            </a:r>
            <a:r>
              <a:rPr lang="en"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marL="0" lvl="0" indent="0" algn="l" rtl="0">
              <a:spcBef>
                <a:spcPts val="0"/>
              </a:spcBef>
              <a:spcAft>
                <a:spcPts val="0"/>
              </a:spcAft>
              <a:buNone/>
            </a:pPr>
            <a:endParaRPr/>
          </a:p>
        </p:txBody>
      </p:sp>
      <p:pic>
        <p:nvPicPr>
          <p:cNvPr id="137" name="Google Shape;137;p20"/>
          <p:cNvPicPr preferRelativeResize="0"/>
          <p:nvPr/>
        </p:nvPicPr>
        <p:blipFill>
          <a:blip r:embed="rId3">
            <a:alphaModFix/>
          </a:blip>
          <a:stretch>
            <a:fillRect/>
          </a:stretch>
        </p:blipFill>
        <p:spPr>
          <a:xfrm>
            <a:off x="5593200" y="1609075"/>
            <a:ext cx="2164200" cy="323930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TotalTime>
  <Words>1007</Words>
  <Application>Microsoft Office PowerPoint</Application>
  <PresentationFormat>On-screen Show (16:9)</PresentationFormat>
  <Paragraphs>137</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Lato</vt:lpstr>
      <vt:lpstr>Times New Roman</vt:lpstr>
      <vt:lpstr>Arial</vt:lpstr>
      <vt:lpstr>Raleway</vt:lpstr>
      <vt:lpstr>Streamline</vt:lpstr>
      <vt:lpstr>Oncology Center Services and Prediction Techniques  to Assist in Making Right Decision.</vt:lpstr>
      <vt:lpstr>PowerPoint Presentation</vt:lpstr>
      <vt:lpstr>Agenda</vt:lpstr>
      <vt:lpstr>Introduction </vt:lpstr>
      <vt:lpstr>Problems</vt:lpstr>
      <vt:lpstr>PROBLEM SOLUTION</vt:lpstr>
      <vt:lpstr>PROBLEM SOLUTION</vt:lpstr>
      <vt:lpstr>PROBLEM SOLUTION</vt:lpstr>
      <vt:lpstr>PROBLEM SOLUTION</vt:lpstr>
      <vt:lpstr>Dataset:</vt:lpstr>
      <vt:lpstr>GDSC database provide us: </vt:lpstr>
      <vt:lpstr>CCLE database provide us:</vt:lpstr>
      <vt:lpstr>1.   Genomic expression is that process of turning on a specific gene to start making messenger RNA.    </vt:lpstr>
      <vt:lpstr>2. Genomic mutation: are changes to your DNA sequence that happen during cell division.</vt:lpstr>
      <vt:lpstr>3. Genomic methylation a biological process by which methyl groups are added to the DNA molecule.  - changes in methylation pattern of genes can affect a person’s risk of developing disease such as canser. </vt:lpstr>
      <vt:lpstr>How can get gene expression, mutation, and methylation?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Oncology Center Services and Prediction Techniques  to Assist in Making Right Decision.</dc:title>
  <cp:lastModifiedBy>Alaa Alshitany</cp:lastModifiedBy>
  <cp:revision>5</cp:revision>
  <dcterms:modified xsi:type="dcterms:W3CDTF">2023-02-13T12:32:15Z</dcterms:modified>
</cp:coreProperties>
</file>